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2" r:id="rId4"/>
    <p:sldMasterId id="2147483687" r:id="rId5"/>
    <p:sldMasterId id="2147483693" r:id="rId6"/>
  </p:sldMasterIdLst>
  <p:notesMasterIdLst>
    <p:notesMasterId r:id="rId31"/>
  </p:notesMasterIdLst>
  <p:handoutMasterIdLst>
    <p:handoutMasterId r:id="rId32"/>
  </p:handoutMasterIdLst>
  <p:sldIdLst>
    <p:sldId id="339" r:id="rId7"/>
    <p:sldId id="425" r:id="rId8"/>
    <p:sldId id="437" r:id="rId9"/>
    <p:sldId id="438" r:id="rId10"/>
    <p:sldId id="439" r:id="rId11"/>
    <p:sldId id="440" r:id="rId12"/>
    <p:sldId id="427" r:id="rId13"/>
    <p:sldId id="449" r:id="rId14"/>
    <p:sldId id="428" r:id="rId15"/>
    <p:sldId id="450" r:id="rId16"/>
    <p:sldId id="451" r:id="rId17"/>
    <p:sldId id="452" r:id="rId18"/>
    <p:sldId id="453" r:id="rId19"/>
    <p:sldId id="454" r:id="rId20"/>
    <p:sldId id="455" r:id="rId21"/>
    <p:sldId id="456" r:id="rId22"/>
    <p:sldId id="457" r:id="rId23"/>
    <p:sldId id="458" r:id="rId24"/>
    <p:sldId id="444" r:id="rId25"/>
    <p:sldId id="435" r:id="rId26"/>
    <p:sldId id="436" r:id="rId27"/>
    <p:sldId id="446" r:id="rId28"/>
    <p:sldId id="447" r:id="rId29"/>
    <p:sldId id="424" r:id="rId30"/>
  </p:sldIdLst>
  <p:sldSz cx="13011150" cy="9756775"/>
  <p:notesSz cx="6858000" cy="9296400"/>
  <p:custDataLst>
    <p:tags r:id="rId33"/>
  </p:custDataLst>
  <p:defaultTextStyle>
    <a:defPPr>
      <a:defRPr lang="en-US"/>
    </a:defPPr>
    <a:lvl1pPr algn="l" defTabSz="1300091" rtl="0" fontAlgn="base">
      <a:spcBef>
        <a:spcPct val="0"/>
      </a:spcBef>
      <a:spcAft>
        <a:spcPct val="0"/>
      </a:spcAft>
      <a:defRPr sz="2600" kern="1200">
        <a:solidFill>
          <a:schemeClr val="tx1"/>
        </a:solidFill>
        <a:latin typeface="Arial" pitchFamily="34" charset="0"/>
        <a:ea typeface="ヒラギノ角ゴ Pro W3"/>
        <a:cs typeface="ヒラギノ角ゴ Pro W3"/>
      </a:defRPr>
    </a:lvl1pPr>
    <a:lvl2pPr marL="649252" indent="-192077" algn="l" defTabSz="1300091" rtl="0" fontAlgn="base">
      <a:spcBef>
        <a:spcPct val="0"/>
      </a:spcBef>
      <a:spcAft>
        <a:spcPct val="0"/>
      </a:spcAft>
      <a:defRPr sz="2600" kern="1200">
        <a:solidFill>
          <a:schemeClr val="tx1"/>
        </a:solidFill>
        <a:latin typeface="Arial" pitchFamily="34" charset="0"/>
        <a:ea typeface="ヒラギノ角ゴ Pro W3"/>
        <a:cs typeface="ヒラギノ角ゴ Pro W3"/>
      </a:defRPr>
    </a:lvl2pPr>
    <a:lvl3pPr marL="1300091" indent="-385741" algn="l" defTabSz="1300091" rtl="0" fontAlgn="base">
      <a:spcBef>
        <a:spcPct val="0"/>
      </a:spcBef>
      <a:spcAft>
        <a:spcPct val="0"/>
      </a:spcAft>
      <a:defRPr sz="2600" kern="1200">
        <a:solidFill>
          <a:schemeClr val="tx1"/>
        </a:solidFill>
        <a:latin typeface="Arial" pitchFamily="34" charset="0"/>
        <a:ea typeface="ヒラギノ角ゴ Pro W3"/>
        <a:cs typeface="ヒラギノ角ゴ Pro W3"/>
      </a:defRPr>
    </a:lvl3pPr>
    <a:lvl4pPr marL="1950929" indent="-579405" algn="l" defTabSz="1300091" rtl="0" fontAlgn="base">
      <a:spcBef>
        <a:spcPct val="0"/>
      </a:spcBef>
      <a:spcAft>
        <a:spcPct val="0"/>
      </a:spcAft>
      <a:defRPr sz="2600" kern="1200">
        <a:solidFill>
          <a:schemeClr val="tx1"/>
        </a:solidFill>
        <a:latin typeface="Arial" pitchFamily="34" charset="0"/>
        <a:ea typeface="ヒラギノ角ゴ Pro W3"/>
        <a:cs typeface="ヒラギノ角ゴ Pro W3"/>
      </a:defRPr>
    </a:lvl4pPr>
    <a:lvl5pPr marL="2600178" indent="-771482" algn="l" defTabSz="1300091" rtl="0" fontAlgn="base">
      <a:spcBef>
        <a:spcPct val="0"/>
      </a:spcBef>
      <a:spcAft>
        <a:spcPct val="0"/>
      </a:spcAft>
      <a:defRPr sz="2600" kern="1200">
        <a:solidFill>
          <a:schemeClr val="tx1"/>
        </a:solidFill>
        <a:latin typeface="Arial" pitchFamily="34" charset="0"/>
        <a:ea typeface="ヒラギノ角ゴ Pro W3"/>
        <a:cs typeface="ヒラギノ角ゴ Pro W3"/>
      </a:defRPr>
    </a:lvl5pPr>
    <a:lvl6pPr marL="2285872" algn="l" defTabSz="914348" rtl="0" eaLnBrk="1" latinLnBrk="0" hangingPunct="1">
      <a:defRPr sz="2600" kern="1200">
        <a:solidFill>
          <a:schemeClr val="tx1"/>
        </a:solidFill>
        <a:latin typeface="Arial" pitchFamily="34" charset="0"/>
        <a:ea typeface="ヒラギノ角ゴ Pro W3"/>
        <a:cs typeface="ヒラギノ角ゴ Pro W3"/>
      </a:defRPr>
    </a:lvl6pPr>
    <a:lvl7pPr marL="2743046" algn="l" defTabSz="914348" rtl="0" eaLnBrk="1" latinLnBrk="0" hangingPunct="1">
      <a:defRPr sz="2600" kern="1200">
        <a:solidFill>
          <a:schemeClr val="tx1"/>
        </a:solidFill>
        <a:latin typeface="Arial" pitchFamily="34" charset="0"/>
        <a:ea typeface="ヒラギノ角ゴ Pro W3"/>
        <a:cs typeface="ヒラギノ角ゴ Pro W3"/>
      </a:defRPr>
    </a:lvl7pPr>
    <a:lvl8pPr marL="3200220" algn="l" defTabSz="914348" rtl="0" eaLnBrk="1" latinLnBrk="0" hangingPunct="1">
      <a:defRPr sz="2600" kern="1200">
        <a:solidFill>
          <a:schemeClr val="tx1"/>
        </a:solidFill>
        <a:latin typeface="Arial" pitchFamily="34" charset="0"/>
        <a:ea typeface="ヒラギノ角ゴ Pro W3"/>
        <a:cs typeface="ヒラギノ角ゴ Pro W3"/>
      </a:defRPr>
    </a:lvl8pPr>
    <a:lvl9pPr marL="3657394" algn="l" defTabSz="914348" rtl="0" eaLnBrk="1" latinLnBrk="0" hangingPunct="1">
      <a:defRPr sz="2600" kern="1200">
        <a:solidFill>
          <a:schemeClr val="tx1"/>
        </a:solidFill>
        <a:latin typeface="Arial" pitchFamily="34" charset="0"/>
        <a:ea typeface="ヒラギノ角ゴ Pro W3"/>
        <a:cs typeface="ヒラギノ角ゴ Pro W3"/>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clrMode="gray" scaleToFitPaper="1" frameSlides="1"/>
  <p:clrMru>
    <a:srgbClr val="EE5500"/>
    <a:srgbClr val="FFFFFF"/>
    <a:srgbClr val="737373"/>
    <a:srgbClr val="EE0066"/>
    <a:srgbClr val="118888"/>
    <a:srgbClr val="77BB11"/>
    <a:srgbClr val="004282"/>
    <a:srgbClr val="7F7F7F"/>
    <a:srgbClr val="FFAA00"/>
    <a:srgbClr val="DD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1" autoAdjust="0"/>
    <p:restoredTop sz="81893" autoAdjust="0"/>
  </p:normalViewPr>
  <p:slideViewPr>
    <p:cSldViewPr>
      <p:cViewPr>
        <p:scale>
          <a:sx n="60" d="100"/>
          <a:sy n="60" d="100"/>
        </p:scale>
        <p:origin x="-1716" y="-678"/>
      </p:cViewPr>
      <p:guideLst>
        <p:guide orient="horz" pos="3073"/>
        <p:guide pos="409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p:cViewPr varScale="1">
        <p:scale>
          <a:sx n="67" d="100"/>
          <a:sy n="67" d="100"/>
        </p:scale>
        <p:origin x="-3516" y="-120"/>
      </p:cViewPr>
      <p:guideLst>
        <p:guide orient="horz" pos="2928"/>
        <p:guide pos="216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477" cy="464765"/>
          </a:xfrm>
          <a:prstGeom prst="rect">
            <a:avLst/>
          </a:prstGeom>
        </p:spPr>
        <p:txBody>
          <a:bodyPr vert="horz" lIns="65233" tIns="32617" rIns="65233" bIns="32617" rtlCol="0"/>
          <a:lstStyle>
            <a:lvl1pPr algn="l" defTabSz="928021" fontAlgn="auto">
              <a:spcBef>
                <a:spcPts val="0"/>
              </a:spcBef>
              <a:spcAft>
                <a:spcPts val="0"/>
              </a:spcAft>
              <a:defRPr sz="900">
                <a:latin typeface="+mn-lt"/>
                <a:ea typeface="+mn-ea"/>
                <a:cs typeface="+mn-cs"/>
              </a:defRPr>
            </a:lvl1pPr>
          </a:lstStyle>
          <a:p>
            <a:pPr>
              <a:defRPr/>
            </a:pPr>
            <a:endParaRPr lang="en-US" dirty="0"/>
          </a:p>
        </p:txBody>
      </p:sp>
      <p:sp>
        <p:nvSpPr>
          <p:cNvPr id="3" name="Date Placeholder 2"/>
          <p:cNvSpPr>
            <a:spLocks noGrp="1"/>
          </p:cNvSpPr>
          <p:nvPr>
            <p:ph type="dt" sz="quarter" idx="1"/>
          </p:nvPr>
        </p:nvSpPr>
        <p:spPr>
          <a:xfrm>
            <a:off x="3884368" y="0"/>
            <a:ext cx="2972555" cy="464765"/>
          </a:xfrm>
          <a:prstGeom prst="rect">
            <a:avLst/>
          </a:prstGeom>
        </p:spPr>
        <p:txBody>
          <a:bodyPr vert="horz" lIns="65233" tIns="32617" rIns="65233" bIns="32617" rtlCol="0"/>
          <a:lstStyle>
            <a:lvl1pPr algn="r" defTabSz="928021" fontAlgn="auto">
              <a:spcBef>
                <a:spcPts val="0"/>
              </a:spcBef>
              <a:spcAft>
                <a:spcPts val="0"/>
              </a:spcAft>
              <a:defRPr sz="900" smtClean="0">
                <a:latin typeface="+mn-lt"/>
                <a:ea typeface="+mn-ea"/>
                <a:cs typeface="+mn-cs"/>
              </a:defRPr>
            </a:lvl1pPr>
          </a:lstStyle>
          <a:p>
            <a:pPr>
              <a:defRPr/>
            </a:pPr>
            <a:fld id="{C3C292A9-28F1-4369-B452-1C9C6FA9C50D}" type="datetimeFigureOut">
              <a:rPr lang="en-US"/>
              <a:pPr>
                <a:defRPr/>
              </a:pPr>
              <a:t>8/22/2011</a:t>
            </a:fld>
            <a:endParaRPr lang="en-US" dirty="0"/>
          </a:p>
        </p:txBody>
      </p:sp>
      <p:sp>
        <p:nvSpPr>
          <p:cNvPr id="4" name="Footer Placeholder 3"/>
          <p:cNvSpPr>
            <a:spLocks noGrp="1"/>
          </p:cNvSpPr>
          <p:nvPr>
            <p:ph type="ftr" sz="quarter" idx="2"/>
          </p:nvPr>
        </p:nvSpPr>
        <p:spPr>
          <a:xfrm>
            <a:off x="0" y="8829428"/>
            <a:ext cx="2971477" cy="465869"/>
          </a:xfrm>
          <a:prstGeom prst="rect">
            <a:avLst/>
          </a:prstGeom>
        </p:spPr>
        <p:txBody>
          <a:bodyPr vert="horz" lIns="65233" tIns="32617" rIns="65233" bIns="32617" rtlCol="0" anchor="b"/>
          <a:lstStyle>
            <a:lvl1pPr algn="l" defTabSz="928021" fontAlgn="auto">
              <a:spcBef>
                <a:spcPts val="0"/>
              </a:spcBef>
              <a:spcAft>
                <a:spcPts val="0"/>
              </a:spcAft>
              <a:defRPr sz="900">
                <a:latin typeface="+mn-lt"/>
                <a:ea typeface="+mn-ea"/>
                <a:cs typeface="+mn-cs"/>
              </a:defRPr>
            </a:lvl1pPr>
          </a:lstStyle>
          <a:p>
            <a:pPr>
              <a:defRPr/>
            </a:pPr>
            <a:endParaRPr lang="en-US" dirty="0"/>
          </a:p>
        </p:txBody>
      </p:sp>
      <p:sp>
        <p:nvSpPr>
          <p:cNvPr id="5" name="Slide Number Placeholder 4"/>
          <p:cNvSpPr>
            <a:spLocks noGrp="1"/>
          </p:cNvSpPr>
          <p:nvPr>
            <p:ph type="sldNum" sz="quarter" idx="3"/>
          </p:nvPr>
        </p:nvSpPr>
        <p:spPr>
          <a:xfrm>
            <a:off x="3884368" y="8829428"/>
            <a:ext cx="2972555" cy="465869"/>
          </a:xfrm>
          <a:prstGeom prst="rect">
            <a:avLst/>
          </a:prstGeom>
        </p:spPr>
        <p:txBody>
          <a:bodyPr vert="horz" lIns="65233" tIns="32617" rIns="65233" bIns="32617" rtlCol="0" anchor="b"/>
          <a:lstStyle>
            <a:lvl1pPr algn="r" defTabSz="928021" fontAlgn="auto">
              <a:spcBef>
                <a:spcPts val="0"/>
              </a:spcBef>
              <a:spcAft>
                <a:spcPts val="0"/>
              </a:spcAft>
              <a:defRPr sz="900" smtClean="0">
                <a:latin typeface="+mn-lt"/>
                <a:ea typeface="+mn-ea"/>
                <a:cs typeface="+mn-cs"/>
              </a:defRPr>
            </a:lvl1pPr>
          </a:lstStyle>
          <a:p>
            <a:pPr>
              <a:defRPr/>
            </a:pPr>
            <a:fld id="{9D28535C-87EB-4B6F-B77A-6E74A575AC4E}" type="slidenum">
              <a:rPr lang="en-US"/>
              <a:pPr>
                <a:defRPr/>
              </a:pPr>
              <a:t>‹#›</a:t>
            </a:fld>
            <a:endParaRPr lang="en-US" dirty="0"/>
          </a:p>
        </p:txBody>
      </p:sp>
    </p:spTree>
    <p:extLst>
      <p:ext uri="{BB962C8B-B14F-4D97-AF65-F5344CB8AC3E}">
        <p14:creationId xmlns:p14="http://schemas.microsoft.com/office/powerpoint/2010/main" val="3767017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477" cy="464765"/>
          </a:xfrm>
          <a:prstGeom prst="rect">
            <a:avLst/>
          </a:prstGeom>
        </p:spPr>
        <p:txBody>
          <a:bodyPr vert="horz" lIns="95662" tIns="47831" rIns="95662" bIns="47831" rtlCol="0"/>
          <a:lstStyle>
            <a:lvl1pPr algn="l" defTabSz="928021" fontAlgn="auto">
              <a:spcBef>
                <a:spcPts val="0"/>
              </a:spcBef>
              <a:spcAft>
                <a:spcPts val="0"/>
              </a:spcAft>
              <a:defRPr sz="1200">
                <a:latin typeface="+mn-lt"/>
                <a:ea typeface="+mn-ea"/>
                <a:cs typeface="+mn-cs"/>
              </a:defRPr>
            </a:lvl1pPr>
          </a:lstStyle>
          <a:p>
            <a:pPr>
              <a:defRPr/>
            </a:pPr>
            <a:endParaRPr lang="en-US" dirty="0"/>
          </a:p>
        </p:txBody>
      </p:sp>
      <p:sp>
        <p:nvSpPr>
          <p:cNvPr id="3" name="Date Placeholder 2"/>
          <p:cNvSpPr>
            <a:spLocks noGrp="1"/>
          </p:cNvSpPr>
          <p:nvPr>
            <p:ph type="dt" idx="1"/>
          </p:nvPr>
        </p:nvSpPr>
        <p:spPr>
          <a:xfrm>
            <a:off x="3884368" y="0"/>
            <a:ext cx="2972555" cy="464765"/>
          </a:xfrm>
          <a:prstGeom prst="rect">
            <a:avLst/>
          </a:prstGeom>
        </p:spPr>
        <p:txBody>
          <a:bodyPr vert="horz" lIns="95662" tIns="47831" rIns="95662" bIns="47831" rtlCol="0"/>
          <a:lstStyle>
            <a:lvl1pPr algn="r" defTabSz="928021" fontAlgn="auto">
              <a:spcBef>
                <a:spcPts val="0"/>
              </a:spcBef>
              <a:spcAft>
                <a:spcPts val="0"/>
              </a:spcAft>
              <a:defRPr sz="1200" smtClean="0">
                <a:latin typeface="+mn-lt"/>
                <a:ea typeface="+mn-ea"/>
                <a:cs typeface="+mn-cs"/>
              </a:defRPr>
            </a:lvl1pPr>
          </a:lstStyle>
          <a:p>
            <a:pPr>
              <a:defRPr/>
            </a:pPr>
            <a:fld id="{D78600C0-E6F7-432F-A446-8DFADB620EEF}" type="datetimeFigureOut">
              <a:rPr lang="en-US"/>
              <a:pPr>
                <a:defRPr/>
              </a:pPr>
              <a:t>8/22/2011</a:t>
            </a:fld>
            <a:endParaRPr lang="en-US" dirty="0"/>
          </a:p>
        </p:txBody>
      </p:sp>
      <p:sp>
        <p:nvSpPr>
          <p:cNvPr id="4" name="Slide Image Placeholder 3"/>
          <p:cNvSpPr>
            <a:spLocks noGrp="1" noRot="1" noChangeAspect="1"/>
          </p:cNvSpPr>
          <p:nvPr>
            <p:ph type="sldImg" idx="2"/>
          </p:nvPr>
        </p:nvSpPr>
        <p:spPr>
          <a:xfrm>
            <a:off x="1685925" y="774700"/>
            <a:ext cx="3486150" cy="2614613"/>
          </a:xfrm>
          <a:prstGeom prst="rect">
            <a:avLst/>
          </a:prstGeom>
          <a:noFill/>
          <a:ln w="12700">
            <a:solidFill>
              <a:prstClr val="black"/>
            </a:solidFill>
          </a:ln>
        </p:spPr>
        <p:txBody>
          <a:bodyPr vert="horz" lIns="95662" tIns="47831" rIns="95662" bIns="47831" rtlCol="0" anchor="ctr"/>
          <a:lstStyle/>
          <a:p>
            <a:pPr lvl="0"/>
            <a:endParaRPr lang="en-US" noProof="0" dirty="0"/>
          </a:p>
        </p:txBody>
      </p:sp>
      <p:sp>
        <p:nvSpPr>
          <p:cNvPr id="5" name="Notes Placeholder 4"/>
          <p:cNvSpPr>
            <a:spLocks noGrp="1"/>
          </p:cNvSpPr>
          <p:nvPr>
            <p:ph type="body" sz="quarter" idx="3"/>
          </p:nvPr>
        </p:nvSpPr>
        <p:spPr>
          <a:xfrm>
            <a:off x="685477" y="3718119"/>
            <a:ext cx="5487047" cy="4880582"/>
          </a:xfrm>
          <a:prstGeom prst="rect">
            <a:avLst/>
          </a:prstGeom>
        </p:spPr>
        <p:txBody>
          <a:bodyPr vert="horz" lIns="95662" tIns="47831" rIns="95662" bIns="47831"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Footer Placeholder 5"/>
          <p:cNvSpPr>
            <a:spLocks noGrp="1"/>
          </p:cNvSpPr>
          <p:nvPr>
            <p:ph type="ftr" sz="quarter" idx="4"/>
          </p:nvPr>
        </p:nvSpPr>
        <p:spPr>
          <a:xfrm>
            <a:off x="0" y="8829428"/>
            <a:ext cx="2971477" cy="465869"/>
          </a:xfrm>
          <a:prstGeom prst="rect">
            <a:avLst/>
          </a:prstGeom>
        </p:spPr>
        <p:txBody>
          <a:bodyPr vert="horz" lIns="95662" tIns="47831" rIns="95662" bIns="47831" rtlCol="0" anchor="b"/>
          <a:lstStyle>
            <a:lvl1pPr algn="l" defTabSz="928021" fontAlgn="auto">
              <a:spcBef>
                <a:spcPts val="0"/>
              </a:spcBef>
              <a:spcAft>
                <a:spcPts val="0"/>
              </a:spcAft>
              <a:defRPr sz="1200">
                <a:latin typeface="+mn-lt"/>
                <a:ea typeface="+mn-ea"/>
                <a:cs typeface="+mn-cs"/>
              </a:defRPr>
            </a:lvl1pPr>
          </a:lstStyle>
          <a:p>
            <a:pPr>
              <a:defRPr/>
            </a:pPr>
            <a:endParaRPr lang="en-US" dirty="0"/>
          </a:p>
        </p:txBody>
      </p:sp>
      <p:sp>
        <p:nvSpPr>
          <p:cNvPr id="7" name="Slide Number Placeholder 6"/>
          <p:cNvSpPr>
            <a:spLocks noGrp="1"/>
          </p:cNvSpPr>
          <p:nvPr>
            <p:ph type="sldNum" sz="quarter" idx="5"/>
          </p:nvPr>
        </p:nvSpPr>
        <p:spPr>
          <a:xfrm>
            <a:off x="3884368" y="8829428"/>
            <a:ext cx="2972555" cy="465869"/>
          </a:xfrm>
          <a:prstGeom prst="rect">
            <a:avLst/>
          </a:prstGeom>
        </p:spPr>
        <p:txBody>
          <a:bodyPr vert="horz" lIns="95662" tIns="47831" rIns="95662" bIns="47831" rtlCol="0" anchor="b"/>
          <a:lstStyle>
            <a:lvl1pPr algn="r" defTabSz="928021" fontAlgn="auto">
              <a:spcBef>
                <a:spcPts val="0"/>
              </a:spcBef>
              <a:spcAft>
                <a:spcPts val="0"/>
              </a:spcAft>
              <a:defRPr sz="1200" smtClean="0">
                <a:latin typeface="+mn-lt"/>
                <a:ea typeface="+mn-ea"/>
                <a:cs typeface="+mn-cs"/>
              </a:defRPr>
            </a:lvl1pPr>
          </a:lstStyle>
          <a:p>
            <a:pPr>
              <a:defRPr/>
            </a:pPr>
            <a:fld id="{9EC167E1-C60E-45A7-B40D-9629AC64C384}" type="slidenum">
              <a:rPr lang="en-US"/>
              <a:pPr>
                <a:defRPr/>
              </a:pPr>
              <a:t>‹#›</a:t>
            </a:fld>
            <a:endParaRPr lang="en-US" dirty="0"/>
          </a:p>
        </p:txBody>
      </p:sp>
    </p:spTree>
    <p:extLst>
      <p:ext uri="{BB962C8B-B14F-4D97-AF65-F5344CB8AC3E}">
        <p14:creationId xmlns:p14="http://schemas.microsoft.com/office/powerpoint/2010/main" val="2651238526"/>
      </p:ext>
    </p:extLst>
  </p:cSld>
  <p:clrMap bg1="lt1" tx1="dk1" bg2="lt2" tx2="dk2" accent1="accent1" accent2="accent2" accent3="accent3" accent4="accent4" accent5="accent5" accent6="accent6" hlink="hlink" folHlink="folHlink"/>
  <p:notesStyle>
    <a:lvl1pPr algn="l" defTabSz="1300091" rtl="0" fontAlgn="base">
      <a:spcBef>
        <a:spcPct val="30000"/>
      </a:spcBef>
      <a:spcAft>
        <a:spcPct val="0"/>
      </a:spcAft>
      <a:defRPr sz="1400" kern="1200">
        <a:solidFill>
          <a:schemeClr val="tx1"/>
        </a:solidFill>
        <a:latin typeface="+mn-lt"/>
        <a:ea typeface="+mn-ea"/>
        <a:cs typeface="+mn-cs"/>
      </a:defRPr>
    </a:lvl1pPr>
    <a:lvl2pPr marL="273035" algn="l" defTabSz="1300091" rtl="0" fontAlgn="base">
      <a:spcBef>
        <a:spcPct val="30000"/>
      </a:spcBef>
      <a:spcAft>
        <a:spcPct val="0"/>
      </a:spcAft>
      <a:defRPr sz="1400" kern="1200">
        <a:solidFill>
          <a:schemeClr val="tx1"/>
        </a:solidFill>
        <a:latin typeface="+mn-lt"/>
        <a:ea typeface="+mn-ea"/>
        <a:cs typeface="+mn-cs"/>
      </a:defRPr>
    </a:lvl2pPr>
    <a:lvl3pPr marL="547657" algn="l" defTabSz="1300091" rtl="0" fontAlgn="base">
      <a:spcBef>
        <a:spcPct val="30000"/>
      </a:spcBef>
      <a:spcAft>
        <a:spcPct val="0"/>
      </a:spcAft>
      <a:defRPr sz="1400" kern="1200">
        <a:solidFill>
          <a:schemeClr val="tx1"/>
        </a:solidFill>
        <a:latin typeface="+mn-lt"/>
        <a:ea typeface="+mn-ea"/>
        <a:cs typeface="+mn-cs"/>
      </a:defRPr>
    </a:lvl3pPr>
    <a:lvl4pPr marL="822279" algn="l" defTabSz="1300091" rtl="0" fontAlgn="base">
      <a:spcBef>
        <a:spcPct val="30000"/>
      </a:spcBef>
      <a:spcAft>
        <a:spcPct val="0"/>
      </a:spcAft>
      <a:defRPr sz="1400" kern="1200">
        <a:solidFill>
          <a:schemeClr val="tx1"/>
        </a:solidFill>
        <a:latin typeface="+mn-lt"/>
        <a:ea typeface="+mn-ea"/>
        <a:cs typeface="+mn-cs"/>
      </a:defRPr>
    </a:lvl4pPr>
    <a:lvl5pPr marL="1096902" algn="l" defTabSz="1300091" rtl="0" fontAlgn="base">
      <a:spcBef>
        <a:spcPct val="30000"/>
      </a:spcBef>
      <a:spcAft>
        <a:spcPct val="0"/>
      </a:spcAft>
      <a:defRPr sz="1400" kern="1200">
        <a:solidFill>
          <a:schemeClr val="tx1"/>
        </a:solidFill>
        <a:latin typeface="+mn-lt"/>
        <a:ea typeface="+mn-ea"/>
        <a:cs typeface="+mn-cs"/>
      </a:defRPr>
    </a:lvl5pPr>
    <a:lvl6pPr marL="3251926" algn="l" defTabSz="1300769" rtl="0" eaLnBrk="1" latinLnBrk="0" hangingPunct="1">
      <a:defRPr sz="1700" kern="1200">
        <a:solidFill>
          <a:schemeClr val="tx1"/>
        </a:solidFill>
        <a:latin typeface="+mn-lt"/>
        <a:ea typeface="+mn-ea"/>
        <a:cs typeface="+mn-cs"/>
      </a:defRPr>
    </a:lvl6pPr>
    <a:lvl7pPr marL="3902311" algn="l" defTabSz="1300769" rtl="0" eaLnBrk="1" latinLnBrk="0" hangingPunct="1">
      <a:defRPr sz="1700" kern="1200">
        <a:solidFill>
          <a:schemeClr val="tx1"/>
        </a:solidFill>
        <a:latin typeface="+mn-lt"/>
        <a:ea typeface="+mn-ea"/>
        <a:cs typeface="+mn-cs"/>
      </a:defRPr>
    </a:lvl7pPr>
    <a:lvl8pPr marL="4552697" algn="l" defTabSz="1300769" rtl="0" eaLnBrk="1" latinLnBrk="0" hangingPunct="1">
      <a:defRPr sz="1700" kern="1200">
        <a:solidFill>
          <a:schemeClr val="tx1"/>
        </a:solidFill>
        <a:latin typeface="+mn-lt"/>
        <a:ea typeface="+mn-ea"/>
        <a:cs typeface="+mn-cs"/>
      </a:defRPr>
    </a:lvl8pPr>
    <a:lvl9pPr marL="5203081" algn="l" defTabSz="1300769" rtl="0" eaLnBrk="1" latinLnBrk="0" hangingPunct="1">
      <a:defRPr sz="1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400" kern="1200" dirty="0" smtClean="0">
                <a:solidFill>
                  <a:schemeClr val="tx1"/>
                </a:solidFill>
                <a:effectLst/>
                <a:latin typeface="+mn-lt"/>
                <a:ea typeface="+mn-ea"/>
                <a:cs typeface="+mn-cs"/>
              </a:rPr>
              <a:t>Hello everyone, this is Tony Huang. I will introduce a proposed work flow of designing bridge in Civil3D. It’s a report from the bridge research group. The group includes me, Abraham and Charles.</a:t>
            </a:r>
            <a:endParaRPr lang="en-US" sz="14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D78F384-83B3-4FE4-81B8-E1233D324753}"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400" kern="1200" dirty="0" smtClean="0">
                <a:solidFill>
                  <a:schemeClr val="tx1"/>
                </a:solidFill>
                <a:effectLst/>
                <a:latin typeface="+mn-lt"/>
                <a:ea typeface="+mn-ea"/>
                <a:cs typeface="+mn-cs"/>
              </a:rPr>
              <a:t>First of all, the road engineer will design an alignment and profile as designing a normal road. And then the bridge engineer will get the data from the road design. In the profile, parts of them will </a:t>
            </a:r>
            <a:r>
              <a:rPr lang="en-US" sz="1400" kern="1200" dirty="0" smtClean="0">
                <a:solidFill>
                  <a:schemeClr val="tx1"/>
                </a:solidFill>
                <a:latin typeface="+mn-lt"/>
                <a:ea typeface="+mn-ea"/>
                <a:cs typeface="+mn-cs"/>
              </a:rPr>
              <a:t>be marked as bridges.</a:t>
            </a:r>
          </a:p>
          <a:p>
            <a:r>
              <a:rPr lang="en-US" sz="1400" kern="1200" dirty="0" smtClean="0">
                <a:solidFill>
                  <a:schemeClr val="tx1"/>
                </a:solidFill>
                <a:effectLst/>
                <a:latin typeface="+mn-lt"/>
                <a:ea typeface="+mn-ea"/>
                <a:cs typeface="+mn-cs"/>
              </a:rPr>
              <a:t>Any way the profile can be separated from the ground, so it will be more gently.</a:t>
            </a:r>
            <a:endParaRPr lang="en-US" sz="14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a:defRPr/>
            </a:pPr>
            <a:fld id="{9EC167E1-C60E-45A7-B40D-9629AC64C384}" type="slidenum">
              <a:rPr lang="en-US" smtClean="0"/>
              <a:pPr>
                <a:defRPr/>
              </a:pPr>
              <a:t>10</a:t>
            </a:fld>
            <a:endParaRPr lang="en-US" dirty="0"/>
          </a:p>
        </p:txBody>
      </p:sp>
    </p:spTree>
    <p:extLst>
      <p:ext uri="{BB962C8B-B14F-4D97-AF65-F5344CB8AC3E}">
        <p14:creationId xmlns:p14="http://schemas.microsoft.com/office/powerpoint/2010/main" val="3253770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kern="1200" dirty="0" smtClean="0">
                <a:solidFill>
                  <a:schemeClr val="tx1"/>
                </a:solidFill>
                <a:effectLst/>
                <a:latin typeface="+mn-lt"/>
                <a:ea typeface="+mn-ea"/>
                <a:cs typeface="+mn-cs"/>
              </a:rPr>
              <a:t>Here are some types of the bridge sections.</a:t>
            </a:r>
          </a:p>
          <a:p>
            <a:r>
              <a:rPr lang="en-US" sz="1400" kern="1200" dirty="0" smtClean="0">
                <a:solidFill>
                  <a:schemeClr val="tx1"/>
                </a:solidFill>
                <a:effectLst/>
                <a:latin typeface="+mn-lt"/>
                <a:ea typeface="+mn-ea"/>
                <a:cs typeface="+mn-cs"/>
              </a:rPr>
              <a:t>The first one is an independent box-girder while has both arc sides. This type is usually used in city, because it’s modeling beautiful.</a:t>
            </a:r>
          </a:p>
          <a:p>
            <a:r>
              <a:rPr lang="en-US" sz="1400" kern="1200" dirty="0" smtClean="0">
                <a:solidFill>
                  <a:schemeClr val="tx1"/>
                </a:solidFill>
                <a:effectLst/>
                <a:latin typeface="+mn-lt"/>
                <a:ea typeface="+mn-ea"/>
                <a:cs typeface="+mn-cs"/>
              </a:rPr>
              <a:t>The second one is an I-Beam. The material of this one is concrete, and some of I-Beam is steel. The coverage in the above of I-Beam is the concrete slab.</a:t>
            </a:r>
          </a:p>
          <a:p>
            <a:r>
              <a:rPr lang="en-US" sz="1400" kern="1200" dirty="0" smtClean="0">
                <a:solidFill>
                  <a:schemeClr val="tx1"/>
                </a:solidFill>
                <a:effectLst/>
                <a:latin typeface="+mn-lt"/>
                <a:ea typeface="+mn-ea"/>
                <a:cs typeface="+mn-cs"/>
              </a:rPr>
              <a:t>The last one is another type of box-girder, which is made up by many boxes. And these can be made in the factory, and then transported to the location and installing.</a:t>
            </a:r>
          </a:p>
          <a:p>
            <a:r>
              <a:rPr lang="en-US" sz="1400" kern="1200" dirty="0" smtClean="0">
                <a:solidFill>
                  <a:schemeClr val="tx1"/>
                </a:solidFill>
                <a:effectLst/>
                <a:latin typeface="+mn-lt"/>
                <a:ea typeface="+mn-ea"/>
                <a:cs typeface="+mn-cs"/>
              </a:rPr>
              <a:t>By the way, in the section, the balustrades are indispensable.</a:t>
            </a:r>
            <a:endParaRPr lang="en-US" sz="14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11</a:t>
            </a:fld>
            <a:endParaRPr lang="en-US" dirty="0"/>
          </a:p>
        </p:txBody>
      </p:sp>
    </p:spTree>
    <p:extLst>
      <p:ext uri="{BB962C8B-B14F-4D97-AF65-F5344CB8AC3E}">
        <p14:creationId xmlns:p14="http://schemas.microsoft.com/office/powerpoint/2010/main" val="9013342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then add the road section on the top of the bridge section. And it is</a:t>
            </a:r>
            <a:r>
              <a:rPr lang="en-US" sz="1400" kern="1200" dirty="0" smtClean="0">
                <a:solidFill>
                  <a:schemeClr val="tx1"/>
                </a:solidFill>
                <a:latin typeface="+mn-lt"/>
                <a:ea typeface="+mn-ea"/>
                <a:cs typeface="+mn-cs"/>
              </a:rPr>
              <a:t> simple than the</a:t>
            </a:r>
            <a:r>
              <a:rPr lang="en-US" sz="1400" kern="1200" baseline="0" dirty="0" smtClean="0">
                <a:solidFill>
                  <a:schemeClr val="tx1"/>
                </a:solidFill>
                <a:latin typeface="+mn-lt"/>
                <a:ea typeface="+mn-ea"/>
                <a:cs typeface="+mn-cs"/>
              </a:rPr>
              <a:t> normal road designing, </a:t>
            </a:r>
            <a:r>
              <a:rPr lang="en-US" sz="1400" kern="1200" dirty="0" smtClean="0">
                <a:solidFill>
                  <a:schemeClr val="tx1"/>
                </a:solidFill>
                <a:latin typeface="+mn-lt"/>
                <a:ea typeface="+mn-ea"/>
                <a:cs typeface="+mn-cs"/>
              </a:rPr>
              <a:t>because don't need</a:t>
            </a:r>
            <a:r>
              <a:rPr lang="en-US" sz="1400" kern="1200" baseline="0" dirty="0" smtClean="0">
                <a:solidFill>
                  <a:schemeClr val="tx1"/>
                </a:solidFill>
                <a:latin typeface="+mn-lt"/>
                <a:ea typeface="+mn-ea"/>
                <a:cs typeface="+mn-cs"/>
              </a:rPr>
              <a:t> to</a:t>
            </a:r>
            <a:r>
              <a:rPr lang="en-US" sz="1400" kern="1200" dirty="0" smtClean="0">
                <a:solidFill>
                  <a:schemeClr val="tx1"/>
                </a:solidFill>
                <a:latin typeface="+mn-lt"/>
                <a:ea typeface="+mn-ea"/>
                <a:cs typeface="+mn-cs"/>
              </a:rPr>
              <a:t> design Shoulders, Daylight.</a:t>
            </a:r>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12</a:t>
            </a:fld>
            <a:endParaRPr lang="en-US" dirty="0"/>
          </a:p>
        </p:txBody>
      </p:sp>
    </p:spTree>
    <p:extLst>
      <p:ext uri="{BB962C8B-B14F-4D97-AF65-F5344CB8AC3E}">
        <p14:creationId xmlns:p14="http://schemas.microsoft.com/office/powerpoint/2010/main" val="21308216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300091" rtl="0" eaLnBrk="1" fontAlgn="base" latinLnBrk="0" hangingPunct="1">
              <a:lnSpc>
                <a:spcPct val="100000"/>
              </a:lnSpc>
              <a:spcBef>
                <a:spcPct val="30000"/>
              </a:spcBef>
              <a:spcAft>
                <a:spcPct val="0"/>
              </a:spcAft>
              <a:buClrTx/>
              <a:buSzTx/>
              <a:buFontTx/>
              <a:buNone/>
              <a:tabLst/>
              <a:defRPr/>
            </a:pPr>
            <a:r>
              <a:rPr lang="en-US" altLang="zh-CN" sz="1400" b="0" i="0" u="none" strike="noStrike" kern="1200" baseline="0" dirty="0" smtClean="0">
                <a:solidFill>
                  <a:schemeClr val="tx1"/>
                </a:solidFill>
                <a:latin typeface="+mn-lt"/>
                <a:ea typeface="+mn-ea"/>
                <a:cs typeface="+mn-cs"/>
              </a:rPr>
              <a:t>The corridor will separate into several parts, parts are roads, and parts are bridges. </a:t>
            </a:r>
            <a:r>
              <a:rPr lang="en-US" sz="1400" kern="1200" dirty="0" smtClean="0">
                <a:solidFill>
                  <a:schemeClr val="tx1"/>
                </a:solidFill>
                <a:latin typeface="+mn-lt"/>
                <a:ea typeface="+mn-ea"/>
                <a:cs typeface="+mn-cs"/>
              </a:rPr>
              <a:t>The middle part </a:t>
            </a:r>
            <a:r>
              <a:rPr lang="en-US" altLang="zh-CN" sz="1400" b="0" i="0" u="none" strike="noStrike" kern="1200" baseline="0" dirty="0" smtClean="0">
                <a:solidFill>
                  <a:schemeClr val="tx1"/>
                </a:solidFill>
                <a:latin typeface="+mn-lt"/>
                <a:ea typeface="+mn-ea"/>
                <a:cs typeface="+mn-cs"/>
              </a:rPr>
              <a:t>is the bridge, others are roads.</a:t>
            </a:r>
          </a:p>
          <a:p>
            <a:pPr marL="0" marR="0" indent="0" algn="l" defTabSz="1300091" rtl="0" eaLnBrk="1" fontAlgn="base" latinLnBrk="0" hangingPunct="1">
              <a:lnSpc>
                <a:spcPct val="100000"/>
              </a:lnSpc>
              <a:spcBef>
                <a:spcPct val="30000"/>
              </a:spcBef>
              <a:spcAft>
                <a:spcPct val="0"/>
              </a:spcAft>
              <a:buClrTx/>
              <a:buSzTx/>
              <a:buFontTx/>
              <a:buNone/>
              <a:tabLst/>
              <a:defRPr/>
            </a:pPr>
            <a:r>
              <a:rPr lang="en-US" altLang="zh-CN" sz="1400" b="0" i="0" u="none" strike="noStrike" kern="1200" baseline="0" dirty="0" smtClean="0">
                <a:solidFill>
                  <a:schemeClr val="tx1"/>
                </a:solidFill>
                <a:latin typeface="+mn-lt"/>
                <a:ea typeface="+mn-ea"/>
                <a:cs typeface="+mn-cs"/>
              </a:rPr>
              <a:t>This intersection need to add some other types, as the ramps and </a:t>
            </a:r>
            <a:r>
              <a:rPr lang="en-US" dirty="0" smtClean="0">
                <a:effectLst/>
              </a:rPr>
              <a:t>interchanges.</a:t>
            </a:r>
            <a:endParaRPr lang="en-US" altLang="zh-CN" sz="1400" b="0" i="0" u="none" strike="noStrike"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13</a:t>
            </a:fld>
            <a:endParaRPr lang="en-US" dirty="0"/>
          </a:p>
        </p:txBody>
      </p:sp>
    </p:spTree>
    <p:extLst>
      <p:ext uri="{BB962C8B-B14F-4D97-AF65-F5344CB8AC3E}">
        <p14:creationId xmlns:p14="http://schemas.microsoft.com/office/powerpoint/2010/main" val="31971650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are two types of ending supports. The I-Beam or box-girder are supports on here. And </a:t>
            </a:r>
            <a:r>
              <a:rPr lang="en-US" sz="1400" kern="1200" baseline="0" dirty="0" smtClean="0">
                <a:solidFill>
                  <a:schemeClr val="tx1"/>
                </a:solidFill>
                <a:latin typeface="+mn-lt"/>
                <a:ea typeface="+mn-ea"/>
                <a:cs typeface="+mn-cs"/>
              </a:rPr>
              <a:t>t</a:t>
            </a:r>
            <a:r>
              <a:rPr lang="en-US" sz="1400" kern="1200" dirty="0" smtClean="0">
                <a:solidFill>
                  <a:schemeClr val="tx1"/>
                </a:solidFill>
                <a:latin typeface="+mn-lt"/>
                <a:ea typeface="+mn-ea"/>
                <a:cs typeface="+mn-cs"/>
              </a:rPr>
              <a:t>he other end is connecting the road.</a:t>
            </a:r>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14</a:t>
            </a:fld>
            <a:endParaRPr lang="en-US" dirty="0"/>
          </a:p>
        </p:txBody>
      </p:sp>
    </p:spTree>
    <p:extLst>
      <p:ext uri="{BB962C8B-B14F-4D97-AF65-F5344CB8AC3E}">
        <p14:creationId xmlns:p14="http://schemas.microsoft.com/office/powerpoint/2010/main" val="6651820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kern="1200" dirty="0" smtClean="0">
                <a:solidFill>
                  <a:schemeClr val="tx1"/>
                </a:solidFill>
                <a:effectLst/>
                <a:latin typeface="+mn-lt"/>
                <a:ea typeface="+mn-ea"/>
                <a:cs typeface="+mn-cs"/>
              </a:rPr>
              <a:t>In the urban elevated bridge, the bottoms of the bridge support will usually are small, like this. Because there are some other roads under the elevated bridges.</a:t>
            </a:r>
            <a:endParaRPr lang="en-US" sz="14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15</a:t>
            </a:fld>
            <a:endParaRPr lang="en-US" dirty="0"/>
          </a:p>
        </p:txBody>
      </p:sp>
    </p:spTree>
    <p:extLst>
      <p:ext uri="{BB962C8B-B14F-4D97-AF65-F5344CB8AC3E}">
        <p14:creationId xmlns:p14="http://schemas.microsoft.com/office/powerpoint/2010/main" val="21749186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kern="1200" dirty="0" smtClean="0">
                <a:solidFill>
                  <a:schemeClr val="tx1"/>
                </a:solidFill>
                <a:effectLst/>
                <a:latin typeface="+mn-lt"/>
                <a:ea typeface="+mn-ea"/>
                <a:cs typeface="+mn-cs"/>
              </a:rPr>
              <a:t>If the bridge deck is wider, these types supports may be choose. Here are the supports of Railway Bridge in the above picture. The picture below is the bridge across the sea.</a:t>
            </a:r>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16</a:t>
            </a:fld>
            <a:endParaRPr lang="en-US" dirty="0"/>
          </a:p>
        </p:txBody>
      </p:sp>
    </p:spTree>
    <p:extLst>
      <p:ext uri="{BB962C8B-B14F-4D97-AF65-F5344CB8AC3E}">
        <p14:creationId xmlns:p14="http://schemas.microsoft.com/office/powerpoint/2010/main" val="1927389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type of supports.</a:t>
            </a:r>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17</a:t>
            </a:fld>
            <a:endParaRPr lang="en-US" dirty="0"/>
          </a:p>
        </p:txBody>
      </p:sp>
    </p:spTree>
    <p:extLst>
      <p:ext uri="{BB962C8B-B14F-4D97-AF65-F5344CB8AC3E}">
        <p14:creationId xmlns:p14="http://schemas.microsoft.com/office/powerpoint/2010/main" val="19489106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Foundation and piles. The piles are produced in the factory, and </a:t>
            </a:r>
            <a:r>
              <a:rPr lang="en-US" sz="1400" kern="1200" baseline="0" dirty="0" smtClean="0">
                <a:solidFill>
                  <a:schemeClr val="tx1"/>
                </a:solidFill>
                <a:latin typeface="+mn-lt"/>
                <a:ea typeface="+mn-ea"/>
                <a:cs typeface="+mn-cs"/>
              </a:rPr>
              <a:t>transported to the location and then machine drive piles into the earth. The size and types of foundation depend on the geological conditions.</a:t>
            </a:r>
          </a:p>
          <a:p>
            <a:r>
              <a:rPr lang="en-US" sz="1400" kern="1200" dirty="0" smtClean="0">
                <a:solidFill>
                  <a:schemeClr val="tx1"/>
                </a:solidFill>
                <a:latin typeface="+mn-lt"/>
                <a:ea typeface="+mn-ea"/>
                <a:cs typeface="+mn-cs"/>
              </a:rPr>
              <a:t>There are two kinds of piles distribution modes.</a:t>
            </a:r>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18</a:t>
            </a:fld>
            <a:endParaRPr lang="en-US" dirty="0"/>
          </a:p>
        </p:txBody>
      </p:sp>
    </p:spTree>
    <p:extLst>
      <p:ext uri="{BB962C8B-B14F-4D97-AF65-F5344CB8AC3E}">
        <p14:creationId xmlns:p14="http://schemas.microsoft.com/office/powerpoint/2010/main" val="2231267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kern="1200" dirty="0" smtClean="0">
                <a:solidFill>
                  <a:schemeClr val="tx1"/>
                </a:solidFill>
                <a:effectLst/>
                <a:latin typeface="+mn-lt"/>
                <a:ea typeface="+mn-ea"/>
                <a:cs typeface="+mn-cs"/>
              </a:rPr>
              <a:t>All the models are complete. In this picture, the I-Beam, the slab and the road section are continuous. The supports, the foundation and the piles are independence.</a:t>
            </a:r>
            <a:endParaRPr lang="en-US" sz="14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19</a:t>
            </a:fld>
            <a:endParaRPr lang="en-US" dirty="0"/>
          </a:p>
        </p:txBody>
      </p:sp>
    </p:spTree>
    <p:extLst>
      <p:ext uri="{BB962C8B-B14F-4D97-AF65-F5344CB8AC3E}">
        <p14:creationId xmlns:p14="http://schemas.microsoft.com/office/powerpoint/2010/main" val="1558036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kern="1200" dirty="0" smtClean="0">
                <a:solidFill>
                  <a:schemeClr val="tx1"/>
                </a:solidFill>
                <a:effectLst/>
                <a:latin typeface="+mn-lt"/>
                <a:ea typeface="+mn-ea"/>
                <a:cs typeface="+mn-cs"/>
              </a:rPr>
              <a:t>This is the agenda. The focus</a:t>
            </a:r>
            <a:r>
              <a:rPr lang="en-US" sz="1400" kern="1200" baseline="0" dirty="0" smtClean="0">
                <a:solidFill>
                  <a:schemeClr val="tx1"/>
                </a:solidFill>
                <a:effectLst/>
                <a:latin typeface="+mn-lt"/>
                <a:ea typeface="+mn-ea"/>
                <a:cs typeface="+mn-cs"/>
              </a:rPr>
              <a:t> of this topic will be what Civil3D can do in the bridge designing.</a:t>
            </a:r>
            <a:endParaRPr lang="en-US" sz="14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2</a:t>
            </a:fld>
            <a:endParaRPr lang="en-US" dirty="0"/>
          </a:p>
        </p:txBody>
      </p:sp>
    </p:spTree>
    <p:extLst>
      <p:ext uri="{BB962C8B-B14F-4D97-AF65-F5344CB8AC3E}">
        <p14:creationId xmlns:p14="http://schemas.microsoft.com/office/powerpoint/2010/main" val="1426405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kern="1200" dirty="0" smtClean="0">
                <a:solidFill>
                  <a:schemeClr val="tx1"/>
                </a:solidFill>
                <a:effectLst/>
                <a:latin typeface="+mn-lt"/>
                <a:ea typeface="+mn-ea"/>
                <a:cs typeface="+mn-cs"/>
              </a:rPr>
              <a:t>When design the bridge</a:t>
            </a:r>
            <a:r>
              <a:rPr lang="en-US" sz="1400" kern="1200" baseline="0" dirty="0" smtClean="0">
                <a:solidFill>
                  <a:schemeClr val="tx1"/>
                </a:solidFill>
                <a:effectLst/>
                <a:latin typeface="+mn-lt"/>
                <a:ea typeface="+mn-ea"/>
                <a:cs typeface="+mn-cs"/>
              </a:rPr>
              <a:t> section, the supports and the foundations, the engineer will do some structure analysis with the 3D model.</a:t>
            </a:r>
            <a:endParaRPr lang="en-US" sz="1400" kern="1200" dirty="0" smtClean="0">
              <a:solidFill>
                <a:schemeClr val="tx1"/>
              </a:solidFill>
              <a:effectLst/>
              <a:latin typeface="+mn-lt"/>
              <a:ea typeface="+mn-ea"/>
              <a:cs typeface="+mn-cs"/>
            </a:endParaRPr>
          </a:p>
          <a:p>
            <a:r>
              <a:rPr lang="en-US" sz="1400" kern="1200" dirty="0" smtClean="0">
                <a:solidFill>
                  <a:schemeClr val="tx1"/>
                </a:solidFill>
                <a:effectLst/>
                <a:latin typeface="+mn-lt"/>
                <a:ea typeface="+mn-ea"/>
                <a:cs typeface="+mn-cs"/>
              </a:rPr>
              <a:t>If necessary, we can provide the interface, and output the 3d model of the bridge. So that some other Finite Element Analysis software (as ANSYS, ADINA) and other bridge software (as Midas Bridge, Lucas) can use the model to do the structure analysis. </a:t>
            </a:r>
            <a:endParaRPr lang="en-US" sz="14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20</a:t>
            </a:fld>
            <a:endParaRPr lang="en-US" dirty="0"/>
          </a:p>
        </p:txBody>
      </p:sp>
    </p:spTree>
    <p:extLst>
      <p:ext uri="{BB962C8B-B14F-4D97-AF65-F5344CB8AC3E}">
        <p14:creationId xmlns:p14="http://schemas.microsoft.com/office/powerpoint/2010/main" val="14980723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then designer</a:t>
            </a:r>
            <a:r>
              <a:rPr lang="en-US" baseline="0" dirty="0" smtClean="0"/>
              <a:t> can use Civil3D to output the drawings and Reports.</a:t>
            </a:r>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21</a:t>
            </a:fld>
            <a:endParaRPr lang="en-US" dirty="0"/>
          </a:p>
        </p:txBody>
      </p:sp>
    </p:spTree>
    <p:extLst>
      <p:ext uri="{BB962C8B-B14F-4D97-AF65-F5344CB8AC3E}">
        <p14:creationId xmlns:p14="http://schemas.microsoft.com/office/powerpoint/2010/main" val="8096838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three parts are newly added, Bridge section, Supports, Foundations. And we need to improve the Corridor and Intersection.</a:t>
            </a:r>
            <a:endParaRPr lang="en-US" dirty="0" smtClean="0"/>
          </a:p>
          <a:p>
            <a:r>
              <a:rPr lang="en-US" dirty="0" smtClean="0"/>
              <a:t>After</a:t>
            </a:r>
            <a:r>
              <a:rPr lang="en-US" baseline="0" dirty="0" smtClean="0"/>
              <a:t> that </a:t>
            </a:r>
            <a:r>
              <a:rPr lang="en-US" dirty="0" smtClean="0"/>
              <a:t>we can </a:t>
            </a:r>
            <a:r>
              <a:rPr lang="en-US" sz="1400" kern="1200" dirty="0" smtClean="0">
                <a:solidFill>
                  <a:schemeClr val="tx1"/>
                </a:solidFill>
                <a:effectLst/>
                <a:latin typeface="+mn-lt"/>
                <a:ea typeface="+mn-ea"/>
                <a:cs typeface="+mn-cs"/>
              </a:rPr>
              <a:t>model </a:t>
            </a:r>
            <a:r>
              <a:rPr lang="en-US" dirty="0" smtClean="0"/>
              <a:t>the Truss</a:t>
            </a:r>
            <a:r>
              <a:rPr lang="en-US" baseline="0" dirty="0" smtClean="0"/>
              <a:t> bridge in Civil 3D. If a</a:t>
            </a:r>
            <a:r>
              <a:rPr lang="en-US" dirty="0" smtClean="0"/>
              <a:t>dd more structure types,</a:t>
            </a:r>
            <a:r>
              <a:rPr lang="en-US" baseline="0" dirty="0" smtClean="0"/>
              <a:t> we can </a:t>
            </a:r>
            <a:r>
              <a:rPr lang="en-US" sz="1400" kern="1200" dirty="0" smtClean="0">
                <a:solidFill>
                  <a:schemeClr val="tx1"/>
                </a:solidFill>
                <a:effectLst/>
                <a:latin typeface="+mn-lt"/>
                <a:ea typeface="+mn-ea"/>
                <a:cs typeface="+mn-cs"/>
              </a:rPr>
              <a:t>model </a:t>
            </a:r>
            <a:r>
              <a:rPr lang="en-US" baseline="0" dirty="0" smtClean="0"/>
              <a:t>all of the bridge types.</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22</a:t>
            </a:fld>
            <a:endParaRPr lang="en-US" dirty="0"/>
          </a:p>
        </p:txBody>
      </p:sp>
    </p:spTree>
    <p:extLst>
      <p:ext uri="{BB962C8B-B14F-4D97-AF65-F5344CB8AC3E}">
        <p14:creationId xmlns:p14="http://schemas.microsoft.com/office/powerpoint/2010/main" val="2100139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kern="1200" dirty="0" smtClean="0">
                <a:solidFill>
                  <a:schemeClr val="tx1"/>
                </a:solidFill>
                <a:effectLst/>
                <a:latin typeface="+mn-lt"/>
                <a:ea typeface="+mn-ea"/>
                <a:cs typeface="+mn-cs"/>
              </a:rPr>
              <a:t>First of all I will introduce the bridge types.  This is the arch bridge.  This kind is named from the arch.</a:t>
            </a:r>
          </a:p>
          <a:p>
            <a:r>
              <a:rPr lang="en-US" sz="1400" strike="sngStrike" kern="1200" baseline="0" dirty="0" smtClean="0">
                <a:solidFill>
                  <a:schemeClr val="tx1"/>
                </a:solidFill>
                <a:effectLst/>
                <a:latin typeface="+mn-lt"/>
                <a:ea typeface="+mn-ea"/>
                <a:cs typeface="+mn-cs"/>
              </a:rPr>
              <a:t>An arch bridge is a bridge with abutments at each end shaped as a curved arch. Arch bridges work by transferring the weight of the bridge and its loads partially into a horizontal thrust restrained by the abutments at either side. </a:t>
            </a:r>
          </a:p>
          <a:p>
            <a:r>
              <a:rPr lang="en-US" sz="1400" strike="sngStrike" kern="1200" baseline="0" dirty="0" err="1" smtClean="0">
                <a:solidFill>
                  <a:schemeClr val="tx1"/>
                </a:solidFill>
                <a:effectLst/>
                <a:latin typeface="+mn-lt"/>
                <a:ea typeface="+mn-ea"/>
                <a:cs typeface="+mn-cs"/>
              </a:rPr>
              <a:t>Zhaozhou</a:t>
            </a:r>
            <a:r>
              <a:rPr lang="en-US" sz="1400" strike="sngStrike" kern="1200" baseline="0" dirty="0" smtClean="0">
                <a:solidFill>
                  <a:schemeClr val="tx1"/>
                </a:solidFill>
                <a:effectLst/>
                <a:latin typeface="+mn-lt"/>
                <a:ea typeface="+mn-ea"/>
                <a:cs typeface="+mn-cs"/>
              </a:rPr>
              <a:t> Bridge, </a:t>
            </a:r>
            <a:r>
              <a:rPr lang="en-US" sz="1400" strike="sngStrike" kern="1200" baseline="0" dirty="0" err="1" smtClean="0">
                <a:solidFill>
                  <a:schemeClr val="tx1"/>
                </a:solidFill>
                <a:effectLst/>
                <a:latin typeface="+mn-lt"/>
                <a:ea typeface="+mn-ea"/>
                <a:cs typeface="+mn-cs"/>
              </a:rPr>
              <a:t>Fredrikstad</a:t>
            </a:r>
            <a:r>
              <a:rPr lang="en-US" sz="1400" strike="sngStrike" kern="1200" baseline="0" dirty="0" smtClean="0">
                <a:solidFill>
                  <a:schemeClr val="tx1"/>
                </a:solidFill>
                <a:effectLst/>
                <a:latin typeface="+mn-lt"/>
                <a:ea typeface="+mn-ea"/>
                <a:cs typeface="+mn-cs"/>
              </a:rPr>
              <a:t> Bridge Norway</a:t>
            </a:r>
            <a:r>
              <a:rPr lang="zh-CN" altLang="en-US" sz="1400" strike="sngStrike" kern="1200" baseline="0" dirty="0" smtClean="0">
                <a:solidFill>
                  <a:schemeClr val="tx1"/>
                </a:solidFill>
                <a:effectLst/>
                <a:latin typeface="+mn-lt"/>
                <a:ea typeface="+mn-ea"/>
                <a:cs typeface="+mn-cs"/>
              </a:rPr>
              <a:t>腓特烈斯塔（挪威东南部海港）</a:t>
            </a:r>
            <a:endParaRPr lang="en-US" sz="1400" strike="sngStrike"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3</a:t>
            </a:fld>
            <a:endParaRPr lang="en-US" dirty="0"/>
          </a:p>
        </p:txBody>
      </p:sp>
    </p:spTree>
    <p:extLst>
      <p:ext uri="{BB962C8B-B14F-4D97-AF65-F5344CB8AC3E}">
        <p14:creationId xmlns:p14="http://schemas.microsoft.com/office/powerpoint/2010/main" val="2844708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kern="1200" dirty="0" smtClean="0">
                <a:solidFill>
                  <a:schemeClr val="tx1"/>
                </a:solidFill>
                <a:effectLst/>
                <a:latin typeface="+mn-lt"/>
                <a:ea typeface="+mn-ea"/>
                <a:cs typeface="+mn-cs"/>
              </a:rPr>
              <a:t>This is the suspension bridge. There are some vertical cables.</a:t>
            </a:r>
          </a:p>
          <a:p>
            <a:r>
              <a:rPr lang="en-US" sz="1400" strike="sngStrike" kern="1200" baseline="0" dirty="0" smtClean="0">
                <a:solidFill>
                  <a:schemeClr val="tx1"/>
                </a:solidFill>
                <a:effectLst/>
                <a:latin typeface="+mn-lt"/>
                <a:ea typeface="+mn-ea"/>
                <a:cs typeface="+mn-cs"/>
              </a:rPr>
              <a:t>A suspension bridge is a type of bridge in which the deck (the load-bearing portion) is hung below suspension cables on vertical suspenders.</a:t>
            </a:r>
          </a:p>
          <a:p>
            <a:r>
              <a:rPr lang="en-US" sz="1400" strike="sngStrike" kern="1200" baseline="0" dirty="0" smtClean="0">
                <a:solidFill>
                  <a:schemeClr val="tx1"/>
                </a:solidFill>
                <a:effectLst/>
                <a:latin typeface="+mn-lt"/>
                <a:ea typeface="+mn-ea"/>
                <a:cs typeface="+mn-cs"/>
              </a:rPr>
              <a:t>Shantou Bridge, </a:t>
            </a:r>
            <a:r>
              <a:rPr lang="en-US" sz="1400" strike="sngStrike" kern="1200" baseline="0" dirty="0" err="1" smtClean="0">
                <a:solidFill>
                  <a:schemeClr val="tx1"/>
                </a:solidFill>
                <a:effectLst/>
                <a:latin typeface="+mn-lt"/>
                <a:ea typeface="+mn-ea"/>
                <a:cs typeface="+mn-cs"/>
              </a:rPr>
              <a:t>Bosphorus</a:t>
            </a:r>
            <a:r>
              <a:rPr lang="en-US" sz="1400" strike="sngStrike" kern="1200" baseline="0" dirty="0" smtClean="0">
                <a:solidFill>
                  <a:schemeClr val="tx1"/>
                </a:solidFill>
                <a:effectLst/>
                <a:latin typeface="+mn-lt"/>
                <a:ea typeface="+mn-ea"/>
                <a:cs typeface="+mn-cs"/>
              </a:rPr>
              <a:t> Bridge in Istanbul</a:t>
            </a:r>
            <a:r>
              <a:rPr lang="zh-CN" altLang="en-US" sz="1400" strike="sngStrike" kern="1200" baseline="0" dirty="0" smtClean="0">
                <a:solidFill>
                  <a:schemeClr val="tx1"/>
                </a:solidFill>
                <a:effectLst/>
                <a:latin typeface="+mn-lt"/>
                <a:ea typeface="+mn-ea"/>
                <a:cs typeface="+mn-cs"/>
              </a:rPr>
              <a:t>博斯普鲁斯大桥</a:t>
            </a:r>
            <a:r>
              <a:rPr lang="en-US" sz="1400" strike="sngStrike" kern="1200" baseline="0" dirty="0" smtClean="0">
                <a:solidFill>
                  <a:schemeClr val="tx1"/>
                </a:solidFill>
                <a:effectLst/>
                <a:latin typeface="+mn-lt"/>
                <a:ea typeface="+mn-ea"/>
                <a:cs typeface="+mn-cs"/>
              </a:rPr>
              <a:t>(</a:t>
            </a:r>
            <a:r>
              <a:rPr lang="zh-CN" altLang="en-US" sz="1400" strike="sngStrike" kern="1200" baseline="0" dirty="0" smtClean="0">
                <a:solidFill>
                  <a:schemeClr val="tx1"/>
                </a:solidFill>
                <a:effectLst/>
                <a:latin typeface="+mn-lt"/>
                <a:ea typeface="+mn-ea"/>
                <a:cs typeface="+mn-cs"/>
              </a:rPr>
              <a:t>伊斯坦布尔</a:t>
            </a:r>
            <a:r>
              <a:rPr lang="en-US" sz="1400" strike="sngStrike" kern="1200" baseline="0" dirty="0" smtClean="0">
                <a:solidFill>
                  <a:schemeClr val="tx1"/>
                </a:solidFill>
                <a:effectLst/>
                <a:latin typeface="+mn-lt"/>
                <a:ea typeface="+mn-ea"/>
                <a:cs typeface="+mn-cs"/>
              </a:rPr>
              <a:t>)</a:t>
            </a:r>
            <a:endParaRPr lang="en-US" sz="1400" strike="sngStrike"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4</a:t>
            </a:fld>
            <a:endParaRPr lang="en-US" dirty="0"/>
          </a:p>
        </p:txBody>
      </p:sp>
    </p:spTree>
    <p:extLst>
      <p:ext uri="{BB962C8B-B14F-4D97-AF65-F5344CB8AC3E}">
        <p14:creationId xmlns:p14="http://schemas.microsoft.com/office/powerpoint/2010/main" val="2431113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kern="1200" dirty="0" smtClean="0">
                <a:solidFill>
                  <a:schemeClr val="tx1"/>
                </a:solidFill>
                <a:effectLst/>
                <a:latin typeface="+mn-lt"/>
                <a:ea typeface="+mn-ea"/>
                <a:cs typeface="+mn-cs"/>
              </a:rPr>
              <a:t>This is the cable-stayed bridge. There are one or more towers and some slope cables.</a:t>
            </a:r>
          </a:p>
          <a:p>
            <a:r>
              <a:rPr lang="en-US" sz="1400" strike="sngStrike" kern="1200" baseline="0" dirty="0" smtClean="0">
                <a:solidFill>
                  <a:schemeClr val="tx1"/>
                </a:solidFill>
                <a:effectLst/>
                <a:latin typeface="+mn-lt"/>
                <a:ea typeface="+mn-ea"/>
                <a:cs typeface="+mn-cs"/>
              </a:rPr>
              <a:t>A cable-stayed bridge is a bridge that consists of one or more towers, with cables supporting the bridge deck.</a:t>
            </a:r>
          </a:p>
          <a:p>
            <a:r>
              <a:rPr lang="en-US" sz="1400" strike="sngStrike" kern="1200" baseline="0" dirty="0" err="1" smtClean="0">
                <a:solidFill>
                  <a:schemeClr val="tx1"/>
                </a:solidFill>
                <a:effectLst/>
                <a:latin typeface="+mn-lt"/>
                <a:ea typeface="+mn-ea"/>
                <a:cs typeface="+mn-cs"/>
              </a:rPr>
              <a:t>Yangpu</a:t>
            </a:r>
            <a:r>
              <a:rPr lang="en-US" sz="1400" strike="sngStrike" kern="1200" baseline="0" dirty="0" smtClean="0">
                <a:solidFill>
                  <a:schemeClr val="tx1"/>
                </a:solidFill>
                <a:effectLst/>
                <a:latin typeface="+mn-lt"/>
                <a:ea typeface="+mn-ea"/>
                <a:cs typeface="+mn-cs"/>
              </a:rPr>
              <a:t> Bridge, Rama VIII Bridge (</a:t>
            </a:r>
            <a:r>
              <a:rPr lang="zh-CN" altLang="en-US" sz="1400" strike="sngStrike" kern="1200" baseline="0" dirty="0" smtClean="0">
                <a:solidFill>
                  <a:schemeClr val="tx1"/>
                </a:solidFill>
                <a:effectLst/>
                <a:latin typeface="+mn-lt"/>
                <a:ea typeface="+mn-ea"/>
                <a:cs typeface="+mn-cs"/>
              </a:rPr>
              <a:t>罗摩</a:t>
            </a:r>
            <a:r>
              <a:rPr lang="en-US" sz="1400" strike="sngStrike" kern="1200" baseline="0" dirty="0" smtClean="0">
                <a:solidFill>
                  <a:schemeClr val="tx1"/>
                </a:solidFill>
                <a:effectLst/>
                <a:latin typeface="+mn-lt"/>
                <a:ea typeface="+mn-ea"/>
                <a:cs typeface="+mn-cs"/>
              </a:rPr>
              <a:t>8)</a:t>
            </a:r>
            <a:endParaRPr lang="en-US" sz="1400" strike="sngStrike"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5</a:t>
            </a:fld>
            <a:endParaRPr lang="en-US" dirty="0"/>
          </a:p>
        </p:txBody>
      </p:sp>
    </p:spTree>
    <p:extLst>
      <p:ext uri="{BB962C8B-B14F-4D97-AF65-F5344CB8AC3E}">
        <p14:creationId xmlns:p14="http://schemas.microsoft.com/office/powerpoint/2010/main" val="3177533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kern="1200" dirty="0" smtClean="0">
                <a:solidFill>
                  <a:schemeClr val="tx1"/>
                </a:solidFill>
                <a:effectLst/>
                <a:latin typeface="+mn-lt"/>
                <a:ea typeface="+mn-ea"/>
                <a:cs typeface="+mn-cs"/>
              </a:rPr>
              <a:t>Truss and Continuous Truss Bridge</a:t>
            </a:r>
          </a:p>
          <a:p>
            <a:r>
              <a:rPr lang="en-US" sz="1400" kern="1200" dirty="0" smtClean="0">
                <a:solidFill>
                  <a:schemeClr val="tx1"/>
                </a:solidFill>
                <a:effectLst/>
                <a:latin typeface="+mn-lt"/>
                <a:ea typeface="+mn-ea"/>
                <a:cs typeface="+mn-cs"/>
              </a:rPr>
              <a:t>This type of bridges likes a bench. It doesn’t have arch curves, has no big towers or cables. All of the loads are through the supports transfer to the ground.</a:t>
            </a:r>
          </a:p>
          <a:p>
            <a:r>
              <a:rPr lang="en-US" sz="1400" kern="1200" dirty="0" smtClean="0">
                <a:solidFill>
                  <a:schemeClr val="tx1"/>
                </a:solidFill>
                <a:effectLst/>
                <a:latin typeface="+mn-lt"/>
                <a:ea typeface="+mn-ea"/>
                <a:cs typeface="+mn-cs"/>
              </a:rPr>
              <a:t>To design a continuous truss bridge is our scope.</a:t>
            </a:r>
            <a:endParaRPr lang="en-US" sz="14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6</a:t>
            </a:fld>
            <a:endParaRPr lang="en-US" dirty="0"/>
          </a:p>
        </p:txBody>
      </p:sp>
    </p:spTree>
    <p:extLst>
      <p:ext uri="{BB962C8B-B14F-4D97-AF65-F5344CB8AC3E}">
        <p14:creationId xmlns:p14="http://schemas.microsoft.com/office/powerpoint/2010/main" val="914220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400" kern="1200" dirty="0" smtClean="0">
                <a:solidFill>
                  <a:schemeClr val="tx1"/>
                </a:solidFill>
                <a:effectLst/>
                <a:latin typeface="+mn-lt"/>
                <a:ea typeface="+mn-ea"/>
                <a:cs typeface="+mn-cs"/>
              </a:rPr>
              <a:t>Conceptual design, both model type and structure type of bridge will be selected.</a:t>
            </a:r>
          </a:p>
          <a:p>
            <a:r>
              <a:rPr lang="en-US" sz="1400" kern="1200" dirty="0" smtClean="0">
                <a:solidFill>
                  <a:schemeClr val="tx1"/>
                </a:solidFill>
                <a:effectLst/>
                <a:latin typeface="+mn-lt"/>
                <a:ea typeface="+mn-ea"/>
                <a:cs typeface="+mn-cs"/>
              </a:rPr>
              <a:t>And then the engineer will do some structure analysis, and detailed design, and redesign. Sometime the final design comes out with several iterations.</a:t>
            </a:r>
          </a:p>
          <a:p>
            <a:r>
              <a:rPr lang="en-US" sz="1400" kern="1200" dirty="0" smtClean="0">
                <a:solidFill>
                  <a:schemeClr val="tx1"/>
                </a:solidFill>
                <a:effectLst/>
                <a:latin typeface="+mn-lt"/>
                <a:ea typeface="+mn-ea"/>
                <a:cs typeface="+mn-cs"/>
              </a:rPr>
              <a:t>Make the construction process management plan.</a:t>
            </a:r>
          </a:p>
          <a:p>
            <a:r>
              <a:rPr lang="en-US" sz="1400" kern="1200" dirty="0" smtClean="0">
                <a:solidFill>
                  <a:schemeClr val="tx1"/>
                </a:solidFill>
                <a:effectLst/>
                <a:latin typeface="+mn-lt"/>
                <a:ea typeface="+mn-ea"/>
                <a:cs typeface="+mn-cs"/>
              </a:rPr>
              <a:t>Submit the drawings and the project reports.</a:t>
            </a:r>
            <a:endParaRPr lang="en-US" sz="14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a:defRPr/>
            </a:pPr>
            <a:fld id="{9EC167E1-C60E-45A7-B40D-9629AC64C384}" type="slidenum">
              <a:rPr lang="en-US" smtClean="0"/>
              <a:pPr>
                <a:defRPr/>
              </a:pPr>
              <a:t>7</a:t>
            </a:fld>
            <a:endParaRPr lang="en-US" dirty="0"/>
          </a:p>
        </p:txBody>
      </p:sp>
    </p:spTree>
    <p:extLst>
      <p:ext uri="{BB962C8B-B14F-4D97-AF65-F5344CB8AC3E}">
        <p14:creationId xmlns:p14="http://schemas.microsoft.com/office/powerpoint/2010/main" val="2621413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kern="1200" dirty="0" smtClean="0">
                <a:solidFill>
                  <a:schemeClr val="tx1"/>
                </a:solidFill>
                <a:effectLst/>
                <a:latin typeface="+mn-lt"/>
                <a:ea typeface="+mn-ea"/>
                <a:cs typeface="+mn-cs"/>
              </a:rPr>
              <a:t>Another point I have to say, the working way between road engineer and bridge engineer has changed.</a:t>
            </a:r>
          </a:p>
          <a:p>
            <a:r>
              <a:rPr lang="en-US" sz="1400" kern="1200" dirty="0" smtClean="0">
                <a:solidFill>
                  <a:schemeClr val="tx1"/>
                </a:solidFill>
                <a:effectLst/>
                <a:latin typeface="+mn-lt"/>
                <a:ea typeface="+mn-ea"/>
                <a:cs typeface="+mn-cs"/>
              </a:rPr>
              <a:t>In the old way, bridge engineer determine the location where building a bridge first, and then road engineer design a road to adapt to the bridge. (Sometime this way is still used, when designing the especially large bridge.) It is in order to save the construction cost.</a:t>
            </a:r>
          </a:p>
          <a:p>
            <a:r>
              <a:rPr lang="en-US" sz="1400" kern="1200" dirty="0" smtClean="0">
                <a:solidFill>
                  <a:schemeClr val="tx1"/>
                </a:solidFill>
                <a:effectLst/>
                <a:latin typeface="+mn-lt"/>
                <a:ea typeface="+mn-ea"/>
                <a:cs typeface="+mn-cs"/>
              </a:rPr>
              <a:t>But now, more and more is designing road at the first, and then set up bridge. It is in order to enhance driving comfort and security.</a:t>
            </a:r>
            <a:endParaRPr lang="en-US" sz="14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9EC167E1-C60E-45A7-B40D-9629AC64C384}" type="slidenum">
              <a:rPr lang="en-US" smtClean="0"/>
              <a:pPr>
                <a:defRPr/>
              </a:pPr>
              <a:t>8</a:t>
            </a:fld>
            <a:endParaRPr lang="en-US" dirty="0"/>
          </a:p>
        </p:txBody>
      </p:sp>
    </p:spTree>
    <p:extLst>
      <p:ext uri="{BB962C8B-B14F-4D97-AF65-F5344CB8AC3E}">
        <p14:creationId xmlns:p14="http://schemas.microsoft.com/office/powerpoint/2010/main" val="2687550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400" kern="1200" dirty="0" smtClean="0">
                <a:solidFill>
                  <a:schemeClr val="tx1"/>
                </a:solidFill>
                <a:effectLst/>
                <a:latin typeface="+mn-lt"/>
                <a:ea typeface="+mn-ea"/>
                <a:cs typeface="+mn-cs"/>
              </a:rPr>
              <a:t>This is the proposed work flow of designing bridge. It is similar to designing a road. In the left picture, the yellow parts are newly added, as Bridge section, Supports, Foundation and Piles. And these three parts are needed to do structure analysis. And we also should improve the function of corridor and intersection. I will talk about them detail in the following pages.</a:t>
            </a:r>
            <a:endParaRPr lang="en-US" sz="14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a:defRPr/>
            </a:pPr>
            <a:fld id="{9EC167E1-C60E-45A7-B40D-9629AC64C384}" type="slidenum">
              <a:rPr lang="en-US" smtClean="0"/>
              <a:pPr>
                <a:defRPr/>
              </a:pPr>
              <a:t>9</a:t>
            </a:fld>
            <a:endParaRPr lang="en-US" dirty="0"/>
          </a:p>
        </p:txBody>
      </p:sp>
    </p:spTree>
    <p:extLst>
      <p:ext uri="{BB962C8B-B14F-4D97-AF65-F5344CB8AC3E}">
        <p14:creationId xmlns:p14="http://schemas.microsoft.com/office/powerpoint/2010/main" val="2339271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93725" y="3613467"/>
            <a:ext cx="11762080" cy="1417320"/>
          </a:xfrm>
        </p:spPr>
        <p:txBody>
          <a:bodyPr/>
          <a:lstStyle>
            <a:lvl1pPr>
              <a:defRPr sz="4800"/>
            </a:lvl1p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94B360B7-BD80-47A0-9203-1AEF4CB0F00F}" type="slidenum">
              <a:rPr lang="en-US" smtClean="0"/>
              <a:pPr/>
              <a:t>‹#›</a:t>
            </a:fld>
            <a:endParaRPr lang="en-US" dirty="0"/>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3"/>
          <p:cNvSpPr>
            <a:spLocks noGrp="1"/>
          </p:cNvSpPr>
          <p:nvPr>
            <p:ph type="sldNum" sz="quarter" idx="10"/>
          </p:nvPr>
        </p:nvSpPr>
        <p:spPr/>
        <p:txBody>
          <a:bodyPr/>
          <a:lstStyle/>
          <a:p>
            <a:fld id="{94B360B7-BD80-47A0-9203-1AEF4CB0F00F}" type="slidenum">
              <a:rPr lang="en-US" smtClean="0"/>
              <a:pPr/>
              <a:t>‹#›</a:t>
            </a:fld>
            <a:endParaRPr lang="en-US" dirty="0"/>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Full Screen">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
            <a:ext cx="13011150" cy="8993187"/>
          </a:xfrm>
        </p:spPr>
        <p:txBody>
          <a:body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p>
            <a:fld id="{94B360B7-BD80-47A0-9203-1AEF4CB0F00F}" type="slidenum">
              <a:rPr lang="en-US" smtClean="0"/>
              <a:pPr/>
              <a:t>‹#›</a:t>
            </a:fld>
            <a:endParaRPr lang="en-US" dirty="0"/>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ext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0"/>
          </p:nvPr>
        </p:nvSpPr>
        <p:spPr>
          <a:xfrm>
            <a:off x="603504" y="2148840"/>
            <a:ext cx="5788152" cy="670255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10"/>
          <p:cNvSpPr>
            <a:spLocks noGrp="1"/>
          </p:cNvSpPr>
          <p:nvPr>
            <p:ph sz="quarter" idx="11"/>
          </p:nvPr>
        </p:nvSpPr>
        <p:spPr>
          <a:xfrm>
            <a:off x="6581775" y="2148840"/>
            <a:ext cx="5791200" cy="6705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2"/>
          </p:nvPr>
        </p:nvSpPr>
        <p:spPr/>
        <p:txBody>
          <a:bodyPr/>
          <a:lstStyle/>
          <a:p>
            <a:fld id="{94B360B7-BD80-47A0-9203-1AEF4CB0F00F}" type="slidenum">
              <a:rPr lang="en-US" smtClean="0"/>
              <a:pPr/>
              <a:t>‹#›</a:t>
            </a:fld>
            <a:endParaRPr lang="en-US" dirty="0"/>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93725" y="3611880"/>
            <a:ext cx="11762080" cy="1417320"/>
          </a:xfrm>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pPr defTabSz="1300091" rtl="0" fontAlgn="base">
              <a:spcBef>
                <a:spcPct val="0"/>
              </a:spcBef>
              <a:spcAft>
                <a:spcPct val="0"/>
              </a:spcAft>
            </a:pPr>
            <a:fld id="{94B360B7-BD80-47A0-9203-1AEF4CB0F00F}" type="slidenum">
              <a:rPr lang="en-US" kern="1200" smtClean="0">
                <a:solidFill>
                  <a:srgbClr val="FFFFFF">
                    <a:tint val="75000"/>
                  </a:srgbClr>
                </a:solidFill>
                <a:latin typeface="Arial" pitchFamily="34" charset="0"/>
              </a:rPr>
              <a:pPr defTabSz="1300091" rtl="0" fontAlgn="base">
                <a:spcBef>
                  <a:spcPct val="0"/>
                </a:spcBef>
                <a:spcAft>
                  <a:spcPct val="0"/>
                </a:spcAft>
              </a:pPr>
              <a:t>‹#›</a:t>
            </a:fld>
            <a:endParaRPr lang="en-US" kern="1200" dirty="0">
              <a:solidFill>
                <a:srgbClr val="FFFFFF">
                  <a:tint val="75000"/>
                </a:srgbClr>
              </a:solidFill>
              <a:latin typeface="Arial" pitchFamily="34" charset="0"/>
            </a:endParaRP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3"/>
          <p:cNvSpPr>
            <a:spLocks noGrp="1"/>
          </p:cNvSpPr>
          <p:nvPr>
            <p:ph type="sldNum" sz="quarter" idx="10"/>
          </p:nvPr>
        </p:nvSpPr>
        <p:spPr/>
        <p:txBody>
          <a:bodyPr/>
          <a:lstStyle/>
          <a:p>
            <a:pPr defTabSz="1300091" rtl="0" fontAlgn="base">
              <a:spcBef>
                <a:spcPct val="0"/>
              </a:spcBef>
              <a:spcAft>
                <a:spcPct val="0"/>
              </a:spcAft>
            </a:pPr>
            <a:fld id="{94B360B7-BD80-47A0-9203-1AEF4CB0F00F}" type="slidenum">
              <a:rPr lang="en-US" kern="1200" smtClean="0">
                <a:solidFill>
                  <a:srgbClr val="FFFFFF">
                    <a:tint val="75000"/>
                  </a:srgbClr>
                </a:solidFill>
                <a:latin typeface="Arial" pitchFamily="34" charset="0"/>
              </a:rPr>
              <a:pPr defTabSz="1300091" rtl="0" fontAlgn="base">
                <a:spcBef>
                  <a:spcPct val="0"/>
                </a:spcBef>
                <a:spcAft>
                  <a:spcPct val="0"/>
                </a:spcAft>
              </a:pPr>
              <a:t>‹#›</a:t>
            </a:fld>
            <a:endParaRPr lang="en-US" kern="1200" dirty="0">
              <a:solidFill>
                <a:srgbClr val="FFFFFF">
                  <a:tint val="75000"/>
                </a:srgbClr>
              </a:solidFill>
              <a:latin typeface="Arial" pitchFamily="34" charset="0"/>
            </a:endParaRP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Full Screen">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
            <a:ext cx="13011150" cy="8993187"/>
          </a:xfrm>
        </p:spPr>
        <p:txBody>
          <a:body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p>
            <a:pPr defTabSz="1300091" rtl="0" fontAlgn="base">
              <a:spcBef>
                <a:spcPct val="0"/>
              </a:spcBef>
              <a:spcAft>
                <a:spcPct val="0"/>
              </a:spcAft>
            </a:pPr>
            <a:fld id="{94B360B7-BD80-47A0-9203-1AEF4CB0F00F}" type="slidenum">
              <a:rPr lang="en-US" kern="1200" smtClean="0">
                <a:solidFill>
                  <a:srgbClr val="FFFFFF">
                    <a:tint val="75000"/>
                  </a:srgbClr>
                </a:solidFill>
                <a:latin typeface="Arial" pitchFamily="34" charset="0"/>
              </a:rPr>
              <a:pPr defTabSz="1300091" rtl="0" fontAlgn="base">
                <a:spcBef>
                  <a:spcPct val="0"/>
                </a:spcBef>
                <a:spcAft>
                  <a:spcPct val="0"/>
                </a:spcAft>
              </a:pPr>
              <a:t>‹#›</a:t>
            </a:fld>
            <a:endParaRPr lang="en-US" kern="1200" dirty="0">
              <a:solidFill>
                <a:srgbClr val="FFFFFF">
                  <a:tint val="75000"/>
                </a:srgbClr>
              </a:solidFill>
              <a:latin typeface="Arial" pitchFamily="34" charset="0"/>
            </a:endParaRP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Content Placeholder 8"/>
          <p:cNvSpPr>
            <a:spLocks noGrp="1"/>
          </p:cNvSpPr>
          <p:nvPr>
            <p:ph sz="quarter" idx="10"/>
          </p:nvPr>
        </p:nvSpPr>
        <p:spPr>
          <a:xfrm>
            <a:off x="603504" y="2148840"/>
            <a:ext cx="5788152" cy="670255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10"/>
          <p:cNvSpPr>
            <a:spLocks noGrp="1"/>
          </p:cNvSpPr>
          <p:nvPr>
            <p:ph sz="quarter" idx="11"/>
          </p:nvPr>
        </p:nvSpPr>
        <p:spPr>
          <a:xfrm>
            <a:off x="6581775" y="2148840"/>
            <a:ext cx="5791200" cy="6705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2"/>
          </p:nvPr>
        </p:nvSpPr>
        <p:spPr/>
        <p:txBody>
          <a:bodyPr/>
          <a:lstStyle/>
          <a:p>
            <a:pPr defTabSz="1300091" rtl="0" fontAlgn="base">
              <a:spcBef>
                <a:spcPct val="0"/>
              </a:spcBef>
              <a:spcAft>
                <a:spcPct val="0"/>
              </a:spcAft>
            </a:pPr>
            <a:fld id="{94B360B7-BD80-47A0-9203-1AEF4CB0F00F}" type="slidenum">
              <a:rPr lang="en-US" kern="1200" smtClean="0">
                <a:solidFill>
                  <a:srgbClr val="FFFFFF">
                    <a:tint val="75000"/>
                  </a:srgbClr>
                </a:solidFill>
                <a:latin typeface="Arial" pitchFamily="34" charset="0"/>
              </a:rPr>
              <a:pPr defTabSz="1300091" rtl="0" fontAlgn="base">
                <a:spcBef>
                  <a:spcPct val="0"/>
                </a:spcBef>
                <a:spcAft>
                  <a:spcPct val="0"/>
                </a:spcAft>
              </a:pPr>
              <a:t>‹#›</a:t>
            </a:fld>
            <a:endParaRPr lang="en-US" kern="1200" dirty="0">
              <a:solidFill>
                <a:srgbClr val="FFFFFF">
                  <a:tint val="75000"/>
                </a:srgbClr>
              </a:solidFill>
              <a:latin typeface="Arial" pitchFamily="34" charset="0"/>
            </a:endParaRP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3"/>
          <p:cNvSpPr>
            <a:spLocks noGrp="1"/>
          </p:cNvSpPr>
          <p:nvPr>
            <p:ph type="sldNum" sz="quarter" idx="10"/>
          </p:nvPr>
        </p:nvSpPr>
        <p:spPr/>
        <p:txBody>
          <a:bodyPr/>
          <a:lstStyle/>
          <a:p>
            <a:fld id="{94B360B7-BD80-47A0-9203-1AEF4CB0F00F}" type="slidenum">
              <a:rPr lang="en-US" smtClean="0"/>
              <a:pPr/>
              <a:t>‹#›</a:t>
            </a:fld>
            <a:endParaRPr lang="en-US" dirty="0"/>
          </a:p>
        </p:txBody>
      </p:sp>
    </p:spTree>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2.jpeg"/><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3.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cstate="print">
            <a:lum/>
          </a:blip>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593725" y="364254"/>
            <a:ext cx="11762080" cy="1417320"/>
          </a:xfrm>
          <a:prstGeom prst="rect">
            <a:avLst/>
          </a:prstGeom>
          <a:noFill/>
          <a:ln w="12700">
            <a:noFill/>
            <a:miter lim="800000"/>
            <a:headEnd/>
            <a:tailEnd/>
          </a:ln>
        </p:spPr>
        <p:txBody>
          <a:bodyPr vert="horz" wrap="square" lIns="0" tIns="0" rIns="0" bIns="0" numCol="1" anchor="ctr" anchorCtr="0" compatLnSpc="1">
            <a:prstTxWarp prst="textNoShape">
              <a:avLst/>
            </a:prstTxWarp>
          </a:bodyPr>
          <a:lstStyle/>
          <a:p>
            <a:pPr lvl="0"/>
            <a:r>
              <a:rPr lang="en-US" smtClean="0">
                <a:sym typeface="Arial" pitchFamily="34" charset="0"/>
              </a:rPr>
              <a:t>Click to edit Master title style</a:t>
            </a:r>
            <a:endParaRPr lang="en-US" dirty="0" smtClean="0">
              <a:sym typeface="Arial" pitchFamily="34" charset="0"/>
            </a:endParaRPr>
          </a:p>
        </p:txBody>
      </p:sp>
      <p:sp>
        <p:nvSpPr>
          <p:cNvPr id="1027" name="Rectangle 2"/>
          <p:cNvSpPr>
            <a:spLocks noGrp="1" noChangeArrowheads="1"/>
          </p:cNvSpPr>
          <p:nvPr>
            <p:ph type="body" idx="1"/>
          </p:nvPr>
        </p:nvSpPr>
        <p:spPr bwMode="auto">
          <a:xfrm>
            <a:off x="593725" y="2146491"/>
            <a:ext cx="11762080" cy="6699652"/>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endParaRPr lang="en-US" dirty="0" smtClean="0">
              <a:sym typeface="Arial" pitchFamily="34" charset="0"/>
            </a:endParaRPr>
          </a:p>
        </p:txBody>
      </p:sp>
      <p:pic>
        <p:nvPicPr>
          <p:cNvPr id="4" name="Picture 2"/>
          <p:cNvPicPr>
            <a:picLocks noChangeAspect="1" noChangeArrowheads="1"/>
          </p:cNvPicPr>
          <p:nvPr userDrawn="1"/>
        </p:nvPicPr>
        <p:blipFill>
          <a:blip r:embed="rId7" cstate="print"/>
          <a:srcRect/>
          <a:stretch>
            <a:fillRect/>
          </a:stretch>
        </p:blipFill>
        <p:spPr bwMode="auto">
          <a:xfrm>
            <a:off x="1" y="8994775"/>
            <a:ext cx="13017500" cy="765176"/>
          </a:xfrm>
          <a:prstGeom prst="rect">
            <a:avLst/>
          </a:prstGeom>
          <a:noFill/>
          <a:ln w="12700">
            <a:noFill/>
            <a:miter lim="800000"/>
            <a:headEnd/>
            <a:tailEnd/>
          </a:ln>
        </p:spPr>
      </p:pic>
      <p:sp>
        <p:nvSpPr>
          <p:cNvPr id="5" name="Text Box 76"/>
          <p:cNvSpPr txBox="1">
            <a:spLocks noChangeArrowheads="1"/>
          </p:cNvSpPr>
          <p:nvPr userDrawn="1"/>
        </p:nvSpPr>
        <p:spPr bwMode="white">
          <a:xfrm>
            <a:off x="590550" y="9269414"/>
            <a:ext cx="2898774" cy="200025"/>
          </a:xfrm>
          <a:prstGeom prst="rect">
            <a:avLst/>
          </a:prstGeom>
          <a:noFill/>
          <a:ln w="9525">
            <a:noFill/>
            <a:miter lim="800000"/>
            <a:headEnd/>
            <a:tailEnd/>
          </a:ln>
          <a:effectLst/>
        </p:spPr>
        <p:txBody>
          <a:bodyPr lIns="0" tIns="0" rIns="0" bIns="0" anchor="ctr"/>
          <a:lstStyle/>
          <a:p>
            <a:pPr defTabSz="1300091" eaLnBrk="0" hangingPunct="0">
              <a:defRPr/>
            </a:pPr>
            <a:r>
              <a:rPr lang="en-US" sz="900" baseline="0" dirty="0">
                <a:solidFill>
                  <a:srgbClr val="969696"/>
                </a:solidFill>
              </a:rPr>
              <a:t>© </a:t>
            </a:r>
            <a:r>
              <a:rPr lang="en-US" sz="900" baseline="0" dirty="0" smtClean="0">
                <a:solidFill>
                  <a:srgbClr val="969696"/>
                </a:solidFill>
              </a:rPr>
              <a:t>2009 </a:t>
            </a:r>
            <a:r>
              <a:rPr lang="en-US" sz="900" baseline="0" dirty="0">
                <a:solidFill>
                  <a:srgbClr val="969696"/>
                </a:solidFill>
              </a:rPr>
              <a:t>Autodesk </a:t>
            </a:r>
          </a:p>
        </p:txBody>
      </p:sp>
      <p:sp>
        <p:nvSpPr>
          <p:cNvPr id="6" name="Slide Number Placeholder 5"/>
          <p:cNvSpPr>
            <a:spLocks noGrp="1"/>
          </p:cNvSpPr>
          <p:nvPr>
            <p:ph type="sldNum" sz="quarter" idx="4"/>
          </p:nvPr>
        </p:nvSpPr>
        <p:spPr>
          <a:xfrm>
            <a:off x="6200775" y="9107488"/>
            <a:ext cx="520700" cy="520700"/>
          </a:xfrm>
          <a:prstGeom prst="rect">
            <a:avLst/>
          </a:prstGeom>
        </p:spPr>
        <p:txBody>
          <a:bodyPr vert="horz" lIns="91440" tIns="45720" rIns="91440" bIns="45720" rtlCol="0" anchor="ctr"/>
          <a:lstStyle>
            <a:lvl1pPr algn="r">
              <a:defRPr sz="1200">
                <a:solidFill>
                  <a:schemeClr val="tx1">
                    <a:tint val="75000"/>
                  </a:schemeClr>
                </a:solidFill>
              </a:defRPr>
            </a:lvl1pPr>
          </a:lstStyle>
          <a:p>
            <a:fld id="{94B360B7-BD80-47A0-9203-1AEF4CB0F00F}"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3683" r:id="rId1"/>
    <p:sldLayoutId id="2147483684" r:id="rId2"/>
    <p:sldLayoutId id="2147483685" r:id="rId3"/>
    <p:sldLayoutId id="2147483692" r:id="rId4"/>
  </p:sldLayoutIdLst>
  <p:transition/>
  <p:hf sldNum="0" hdr="0" ftr="0" dt="0"/>
  <p:txStyles>
    <p:titleStyle>
      <a:lvl1pPr algn="l" rtl="0" eaLnBrk="1" fontAlgn="base" hangingPunct="1">
        <a:spcBef>
          <a:spcPct val="0"/>
        </a:spcBef>
        <a:spcAft>
          <a:spcPct val="0"/>
        </a:spcAft>
        <a:defRPr sz="4000" b="1" baseline="0">
          <a:solidFill>
            <a:srgbClr val="FFFFFF"/>
          </a:solidFill>
          <a:latin typeface="+mj-lt"/>
          <a:ea typeface="+mj-ea"/>
          <a:cs typeface="+mj-cs"/>
          <a:sym typeface="Arial" pitchFamily="34" charset="0"/>
        </a:defRPr>
      </a:lvl1pPr>
      <a:lvl2pPr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pitchFamily="34" charset="0"/>
        </a:defRPr>
      </a:lvl2pPr>
      <a:lvl3pPr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pitchFamily="34" charset="0"/>
        </a:defRPr>
      </a:lvl3pPr>
      <a:lvl4pPr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pitchFamily="34" charset="0"/>
        </a:defRPr>
      </a:lvl4pPr>
      <a:lvl5pPr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pitchFamily="34" charset="0"/>
        </a:defRPr>
      </a:lvl5pPr>
      <a:lvl6pPr marL="457358"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6pPr>
      <a:lvl7pPr marL="914715"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7pPr>
      <a:lvl8pPr marL="1372071"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8pPr>
      <a:lvl9pPr marL="1829429"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9pPr>
    </p:titleStyle>
    <p:bodyStyle>
      <a:lvl1pPr marL="284147" indent="-284147" algn="l" rtl="0" eaLnBrk="1" fontAlgn="base" hangingPunct="1">
        <a:spcBef>
          <a:spcPts val="499"/>
        </a:spcBef>
        <a:spcAft>
          <a:spcPct val="0"/>
        </a:spcAft>
        <a:buClr>
          <a:srgbClr val="FFFFFF"/>
        </a:buClr>
        <a:buSzPct val="80000"/>
        <a:buFont typeface="Wingdings" pitchFamily="2" charset="2"/>
        <a:buChar char="§"/>
        <a:defRPr sz="3200">
          <a:solidFill>
            <a:srgbClr val="FFFFFF"/>
          </a:solidFill>
          <a:latin typeface="+mn-lt"/>
          <a:ea typeface="+mn-ea"/>
          <a:cs typeface="+mn-cs"/>
          <a:sym typeface="Arial" pitchFamily="34" charset="0"/>
        </a:defRPr>
      </a:lvl1pPr>
      <a:lvl2pPr marL="568293" indent="-284147" algn="l" rtl="0" eaLnBrk="1" fontAlgn="base" hangingPunct="1">
        <a:spcBef>
          <a:spcPts val="499"/>
        </a:spcBef>
        <a:spcAft>
          <a:spcPct val="0"/>
        </a:spcAft>
        <a:buClr>
          <a:srgbClr val="FFFFFF"/>
        </a:buClr>
        <a:buSzPct val="80000"/>
        <a:buFont typeface="Wingdings" pitchFamily="2" charset="2"/>
        <a:buChar char="§"/>
        <a:defRPr sz="2800">
          <a:solidFill>
            <a:srgbClr val="FFFFFF"/>
          </a:solidFill>
          <a:latin typeface="+mn-lt"/>
          <a:ea typeface="+mn-ea"/>
          <a:cs typeface="+mn-cs"/>
          <a:sym typeface="Arial" pitchFamily="34" charset="0"/>
        </a:defRPr>
      </a:lvl2pPr>
      <a:lvl3pPr marL="909588" indent="-255573" algn="l" rtl="0" eaLnBrk="1" fontAlgn="base" hangingPunct="1">
        <a:spcBef>
          <a:spcPts val="400"/>
        </a:spcBef>
        <a:spcAft>
          <a:spcPct val="0"/>
        </a:spcAft>
        <a:buClr>
          <a:srgbClr val="FFFFFF"/>
        </a:buClr>
        <a:buSzPct val="80000"/>
        <a:buFont typeface="Wingdings" pitchFamily="2" charset="2"/>
        <a:buChar char="§"/>
        <a:defRPr sz="2400">
          <a:solidFill>
            <a:srgbClr val="FFFFFF"/>
          </a:solidFill>
          <a:latin typeface="+mn-lt"/>
          <a:ea typeface="+mn-ea"/>
          <a:cs typeface="+mn-cs"/>
          <a:sym typeface="Arial" pitchFamily="34" charset="0"/>
        </a:defRPr>
      </a:lvl3pPr>
      <a:lvl4pPr marL="1422321" indent="-228587" algn="l" rtl="0" eaLnBrk="1" fontAlgn="base" hangingPunct="1">
        <a:spcBef>
          <a:spcPts val="300"/>
        </a:spcBef>
        <a:spcAft>
          <a:spcPct val="0"/>
        </a:spcAft>
        <a:buClr>
          <a:srgbClr val="FFFFFF"/>
        </a:buClr>
        <a:buSzPct val="80000"/>
        <a:buFont typeface="Wingdings" pitchFamily="2" charset="2"/>
        <a:buChar char="§"/>
        <a:defRPr sz="2100">
          <a:solidFill>
            <a:srgbClr val="FFFFFF"/>
          </a:solidFill>
          <a:latin typeface="+mn-lt"/>
          <a:ea typeface="+mn-ea"/>
          <a:cs typeface="+mn-cs"/>
          <a:sym typeface="Arial" pitchFamily="34" charset="0"/>
        </a:defRPr>
      </a:lvl4pPr>
      <a:lvl5pPr marL="1877908" indent="-206363" algn="l" rtl="0" eaLnBrk="1" fontAlgn="base" hangingPunct="1">
        <a:spcBef>
          <a:spcPts val="300"/>
        </a:spcBef>
        <a:spcAft>
          <a:spcPct val="0"/>
        </a:spcAft>
        <a:buClr>
          <a:srgbClr val="FFFFFF"/>
        </a:buClr>
        <a:buSzPct val="80000"/>
        <a:buFont typeface="Wingdings" pitchFamily="2" charset="2"/>
        <a:buChar char="§"/>
        <a:defRPr sz="2000">
          <a:solidFill>
            <a:srgbClr val="FFFFFF"/>
          </a:solidFill>
          <a:latin typeface="+mn-lt"/>
          <a:ea typeface="+mn-ea"/>
          <a:cs typeface="+mn-cs"/>
          <a:sym typeface="Arial" pitchFamily="34" charset="0"/>
        </a:defRPr>
      </a:lvl5pPr>
      <a:lvl6pPr marL="2336016"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6pPr>
      <a:lvl7pPr marL="2793373"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7pPr>
      <a:lvl8pPr marL="3250731"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8pPr>
      <a:lvl9pPr marL="3708087"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9pPr>
    </p:bodyStyle>
    <p:otherStyle>
      <a:defPPr>
        <a:defRPr lang="en-US"/>
      </a:defPPr>
      <a:lvl1pPr marL="0" algn="l" defTabSz="914715" rtl="0" eaLnBrk="1" latinLnBrk="0" hangingPunct="1">
        <a:defRPr sz="1800" kern="1200">
          <a:solidFill>
            <a:schemeClr val="tx1"/>
          </a:solidFill>
          <a:latin typeface="+mn-lt"/>
          <a:ea typeface="+mn-ea"/>
          <a:cs typeface="+mn-cs"/>
        </a:defRPr>
      </a:lvl1pPr>
      <a:lvl2pPr marL="457358" algn="l" defTabSz="914715" rtl="0" eaLnBrk="1" latinLnBrk="0" hangingPunct="1">
        <a:defRPr sz="1800" kern="1200">
          <a:solidFill>
            <a:schemeClr val="tx1"/>
          </a:solidFill>
          <a:latin typeface="+mn-lt"/>
          <a:ea typeface="+mn-ea"/>
          <a:cs typeface="+mn-cs"/>
        </a:defRPr>
      </a:lvl2pPr>
      <a:lvl3pPr marL="914715" algn="l" defTabSz="914715" rtl="0" eaLnBrk="1" latinLnBrk="0" hangingPunct="1">
        <a:defRPr sz="1800" kern="1200">
          <a:solidFill>
            <a:schemeClr val="tx1"/>
          </a:solidFill>
          <a:latin typeface="+mn-lt"/>
          <a:ea typeface="+mn-ea"/>
          <a:cs typeface="+mn-cs"/>
        </a:defRPr>
      </a:lvl3pPr>
      <a:lvl4pPr marL="1372071" algn="l" defTabSz="914715" rtl="0" eaLnBrk="1" latinLnBrk="0" hangingPunct="1">
        <a:defRPr sz="1800" kern="1200">
          <a:solidFill>
            <a:schemeClr val="tx1"/>
          </a:solidFill>
          <a:latin typeface="+mn-lt"/>
          <a:ea typeface="+mn-ea"/>
          <a:cs typeface="+mn-cs"/>
        </a:defRPr>
      </a:lvl4pPr>
      <a:lvl5pPr marL="1829429" algn="l" defTabSz="914715" rtl="0" eaLnBrk="1" latinLnBrk="0" hangingPunct="1">
        <a:defRPr sz="1800" kern="1200">
          <a:solidFill>
            <a:schemeClr val="tx1"/>
          </a:solidFill>
          <a:latin typeface="+mn-lt"/>
          <a:ea typeface="+mn-ea"/>
          <a:cs typeface="+mn-cs"/>
        </a:defRPr>
      </a:lvl5pPr>
      <a:lvl6pPr marL="2286785" algn="l" defTabSz="914715" rtl="0" eaLnBrk="1" latinLnBrk="0" hangingPunct="1">
        <a:defRPr sz="1800" kern="1200">
          <a:solidFill>
            <a:schemeClr val="tx1"/>
          </a:solidFill>
          <a:latin typeface="+mn-lt"/>
          <a:ea typeface="+mn-ea"/>
          <a:cs typeface="+mn-cs"/>
        </a:defRPr>
      </a:lvl6pPr>
      <a:lvl7pPr marL="2744143" algn="l" defTabSz="914715" rtl="0" eaLnBrk="1" latinLnBrk="0" hangingPunct="1">
        <a:defRPr sz="1800" kern="1200">
          <a:solidFill>
            <a:schemeClr val="tx1"/>
          </a:solidFill>
          <a:latin typeface="+mn-lt"/>
          <a:ea typeface="+mn-ea"/>
          <a:cs typeface="+mn-cs"/>
        </a:defRPr>
      </a:lvl7pPr>
      <a:lvl8pPr marL="3201501" algn="l" defTabSz="914715" rtl="0" eaLnBrk="1" latinLnBrk="0" hangingPunct="1">
        <a:defRPr sz="1800" kern="1200">
          <a:solidFill>
            <a:schemeClr val="tx1"/>
          </a:solidFill>
          <a:latin typeface="+mn-lt"/>
          <a:ea typeface="+mn-ea"/>
          <a:cs typeface="+mn-cs"/>
        </a:defRPr>
      </a:lvl8pPr>
      <a:lvl9pPr marL="3658857" algn="l" defTabSz="91471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593725" y="364254"/>
            <a:ext cx="11762080" cy="1417320"/>
          </a:xfrm>
          <a:prstGeom prst="rect">
            <a:avLst/>
          </a:prstGeom>
          <a:noFill/>
          <a:ln w="12700">
            <a:noFill/>
            <a:miter lim="800000"/>
            <a:headEnd/>
            <a:tailEnd/>
          </a:ln>
        </p:spPr>
        <p:txBody>
          <a:bodyPr vert="horz" wrap="square" lIns="0" tIns="0" rIns="0" bIns="0" numCol="1" anchor="ctr" anchorCtr="0" compatLnSpc="1">
            <a:prstTxWarp prst="textNoShape">
              <a:avLst/>
            </a:prstTxWarp>
          </a:bodyPr>
          <a:lstStyle/>
          <a:p>
            <a:pPr lvl="0"/>
            <a:r>
              <a:rPr lang="en-US" smtClean="0">
                <a:sym typeface="Arial" pitchFamily="34" charset="0"/>
              </a:rPr>
              <a:t>Click to edit Master title style</a:t>
            </a:r>
            <a:endParaRPr lang="en-US" dirty="0" smtClean="0">
              <a:sym typeface="Arial" pitchFamily="34" charset="0"/>
            </a:endParaRPr>
          </a:p>
        </p:txBody>
      </p:sp>
      <p:sp>
        <p:nvSpPr>
          <p:cNvPr id="1027" name="Rectangle 2"/>
          <p:cNvSpPr>
            <a:spLocks noGrp="1" noChangeArrowheads="1"/>
          </p:cNvSpPr>
          <p:nvPr>
            <p:ph type="body" idx="1"/>
          </p:nvPr>
        </p:nvSpPr>
        <p:spPr bwMode="auto">
          <a:xfrm>
            <a:off x="593725" y="2146491"/>
            <a:ext cx="11762080" cy="6699652"/>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endParaRPr lang="en-US" dirty="0" smtClean="0">
              <a:sym typeface="Arial" pitchFamily="34" charset="0"/>
            </a:endParaRPr>
          </a:p>
        </p:txBody>
      </p:sp>
      <p:pic>
        <p:nvPicPr>
          <p:cNvPr id="4" name="Picture 2"/>
          <p:cNvPicPr>
            <a:picLocks noChangeAspect="1" noChangeArrowheads="1"/>
          </p:cNvPicPr>
          <p:nvPr/>
        </p:nvPicPr>
        <p:blipFill>
          <a:blip r:embed="rId6" cstate="print"/>
          <a:srcRect/>
          <a:stretch>
            <a:fillRect/>
          </a:stretch>
        </p:blipFill>
        <p:spPr bwMode="auto">
          <a:xfrm>
            <a:off x="1" y="8994775"/>
            <a:ext cx="13017500" cy="765176"/>
          </a:xfrm>
          <a:prstGeom prst="rect">
            <a:avLst/>
          </a:prstGeom>
          <a:noFill/>
          <a:ln w="12700">
            <a:noFill/>
            <a:miter lim="800000"/>
            <a:headEnd/>
            <a:tailEnd/>
          </a:ln>
        </p:spPr>
      </p:pic>
      <p:sp>
        <p:nvSpPr>
          <p:cNvPr id="5" name="Text Box 76"/>
          <p:cNvSpPr txBox="1">
            <a:spLocks noChangeArrowheads="1"/>
          </p:cNvSpPr>
          <p:nvPr/>
        </p:nvSpPr>
        <p:spPr bwMode="white">
          <a:xfrm>
            <a:off x="590550" y="9269414"/>
            <a:ext cx="2898774" cy="200025"/>
          </a:xfrm>
          <a:prstGeom prst="rect">
            <a:avLst/>
          </a:prstGeom>
          <a:noFill/>
          <a:ln w="9525">
            <a:noFill/>
            <a:miter lim="800000"/>
            <a:headEnd/>
            <a:tailEnd/>
          </a:ln>
          <a:effectLst/>
        </p:spPr>
        <p:txBody>
          <a:bodyPr lIns="0" tIns="0" rIns="0" bIns="0" anchor="ctr"/>
          <a:lstStyle/>
          <a:p>
            <a:pPr defTabSz="1300091" eaLnBrk="0" hangingPunct="0">
              <a:defRPr/>
            </a:pPr>
            <a:r>
              <a:rPr lang="en-US" sz="900" baseline="0" dirty="0">
                <a:solidFill>
                  <a:srgbClr val="969696"/>
                </a:solidFill>
              </a:rPr>
              <a:t>© </a:t>
            </a:r>
            <a:r>
              <a:rPr lang="en-US" sz="900" baseline="0" dirty="0" smtClean="0">
                <a:solidFill>
                  <a:srgbClr val="969696"/>
                </a:solidFill>
              </a:rPr>
              <a:t>2009 </a:t>
            </a:r>
            <a:r>
              <a:rPr lang="en-US" sz="900" baseline="0" dirty="0">
                <a:solidFill>
                  <a:srgbClr val="969696"/>
                </a:solidFill>
              </a:rPr>
              <a:t>Autodesk </a:t>
            </a:r>
          </a:p>
        </p:txBody>
      </p:sp>
      <p:sp>
        <p:nvSpPr>
          <p:cNvPr id="7" name="Slide Number Placeholder 5"/>
          <p:cNvSpPr>
            <a:spLocks noGrp="1"/>
          </p:cNvSpPr>
          <p:nvPr>
            <p:ph type="sldNum" sz="quarter" idx="4"/>
          </p:nvPr>
        </p:nvSpPr>
        <p:spPr>
          <a:xfrm>
            <a:off x="6200775" y="9107488"/>
            <a:ext cx="520700" cy="52070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1300091" rtl="0" fontAlgn="base">
              <a:spcBef>
                <a:spcPct val="0"/>
              </a:spcBef>
              <a:spcAft>
                <a:spcPct val="0"/>
              </a:spcAft>
            </a:pPr>
            <a:fld id="{94B360B7-BD80-47A0-9203-1AEF4CB0F00F}" type="slidenum">
              <a:rPr lang="en-US" kern="1200">
                <a:solidFill>
                  <a:srgbClr val="FFFFFF">
                    <a:tint val="75000"/>
                  </a:srgbClr>
                </a:solidFill>
                <a:latin typeface="Arial" pitchFamily="34" charset="0"/>
              </a:rPr>
              <a:pPr defTabSz="1300091" rtl="0" fontAlgn="base">
                <a:spcBef>
                  <a:spcPct val="0"/>
                </a:spcBef>
                <a:spcAft>
                  <a:spcPct val="0"/>
                </a:spcAft>
              </a:pPr>
              <a:t>‹#›</a:t>
            </a:fld>
            <a:endParaRPr lang="en-US" kern="1200" dirty="0">
              <a:solidFill>
                <a:srgbClr val="FFFFFF">
                  <a:tint val="75000"/>
                </a:srgbClr>
              </a:solidFill>
              <a:latin typeface="Arial" pitchFamily="34" charset="0"/>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Lst>
  <p:transition/>
  <p:hf sldNum="0" hdr="0" ftr="0" dt="0"/>
  <p:txStyles>
    <p:titleStyle>
      <a:lvl1pPr algn="l" rtl="0" eaLnBrk="1" fontAlgn="base" hangingPunct="1">
        <a:spcBef>
          <a:spcPct val="0"/>
        </a:spcBef>
        <a:spcAft>
          <a:spcPct val="0"/>
        </a:spcAft>
        <a:defRPr sz="4000" b="1" baseline="0">
          <a:solidFill>
            <a:schemeClr val="tx1"/>
          </a:solidFill>
          <a:latin typeface="+mj-lt"/>
          <a:ea typeface="+mj-ea"/>
          <a:cs typeface="+mj-cs"/>
          <a:sym typeface="Arial" pitchFamily="34" charset="0"/>
        </a:defRPr>
      </a:lvl1pPr>
      <a:lvl2pPr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pitchFamily="34" charset="0"/>
        </a:defRPr>
      </a:lvl2pPr>
      <a:lvl3pPr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pitchFamily="34" charset="0"/>
        </a:defRPr>
      </a:lvl3pPr>
      <a:lvl4pPr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pitchFamily="34" charset="0"/>
        </a:defRPr>
      </a:lvl4pPr>
      <a:lvl5pPr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pitchFamily="34" charset="0"/>
        </a:defRPr>
      </a:lvl5pPr>
      <a:lvl6pPr marL="457358"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6pPr>
      <a:lvl7pPr marL="914715"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7pPr>
      <a:lvl8pPr marL="1372071"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8pPr>
      <a:lvl9pPr marL="1829429"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9pPr>
    </p:titleStyle>
    <p:bodyStyle>
      <a:lvl1pPr marL="284147" indent="-284147" algn="l" rtl="0" eaLnBrk="1" fontAlgn="base" hangingPunct="1">
        <a:spcBef>
          <a:spcPts val="499"/>
        </a:spcBef>
        <a:spcAft>
          <a:spcPct val="0"/>
        </a:spcAft>
        <a:buClr>
          <a:schemeClr val="tx2"/>
        </a:buClr>
        <a:buSzPct val="80000"/>
        <a:buFont typeface="Wingdings" pitchFamily="2" charset="2"/>
        <a:buChar char="§"/>
        <a:defRPr sz="3200">
          <a:solidFill>
            <a:schemeClr val="tx1"/>
          </a:solidFill>
          <a:latin typeface="+mn-lt"/>
          <a:ea typeface="+mn-ea"/>
          <a:cs typeface="+mn-cs"/>
          <a:sym typeface="Arial" pitchFamily="34" charset="0"/>
        </a:defRPr>
      </a:lvl1pPr>
      <a:lvl2pPr marL="568293" indent="-284147" algn="l" rtl="0" eaLnBrk="1" fontAlgn="base" hangingPunct="1">
        <a:spcBef>
          <a:spcPts val="499"/>
        </a:spcBef>
        <a:spcAft>
          <a:spcPct val="0"/>
        </a:spcAft>
        <a:buClr>
          <a:schemeClr val="tx2"/>
        </a:buClr>
        <a:buSzPct val="80000"/>
        <a:buFont typeface="Wingdings" pitchFamily="2" charset="2"/>
        <a:buChar char="§"/>
        <a:defRPr sz="2800">
          <a:solidFill>
            <a:schemeClr val="tx1"/>
          </a:solidFill>
          <a:latin typeface="+mn-lt"/>
          <a:ea typeface="+mn-ea"/>
          <a:cs typeface="+mn-cs"/>
          <a:sym typeface="Arial" pitchFamily="34" charset="0"/>
        </a:defRPr>
      </a:lvl2pPr>
      <a:lvl3pPr marL="909588" indent="-255573" algn="l" rtl="0" eaLnBrk="1" fontAlgn="base" hangingPunct="1">
        <a:spcBef>
          <a:spcPts val="400"/>
        </a:spcBef>
        <a:spcAft>
          <a:spcPct val="0"/>
        </a:spcAft>
        <a:buClr>
          <a:schemeClr val="tx2"/>
        </a:buClr>
        <a:buSzPct val="80000"/>
        <a:buFont typeface="Wingdings" pitchFamily="2" charset="2"/>
        <a:buChar char="§"/>
        <a:defRPr sz="2400">
          <a:solidFill>
            <a:schemeClr val="tx1"/>
          </a:solidFill>
          <a:latin typeface="+mn-lt"/>
          <a:ea typeface="+mn-ea"/>
          <a:cs typeface="+mn-cs"/>
          <a:sym typeface="Arial" pitchFamily="34" charset="0"/>
        </a:defRPr>
      </a:lvl3pPr>
      <a:lvl4pPr marL="1422321" indent="-228587" algn="l" rtl="0" eaLnBrk="1" fontAlgn="base" hangingPunct="1">
        <a:spcBef>
          <a:spcPts val="300"/>
        </a:spcBef>
        <a:spcAft>
          <a:spcPct val="0"/>
        </a:spcAft>
        <a:buClr>
          <a:schemeClr val="tx2"/>
        </a:buClr>
        <a:buSzPct val="80000"/>
        <a:buFont typeface="Wingdings" pitchFamily="2" charset="2"/>
        <a:buChar char="§"/>
        <a:defRPr sz="2100">
          <a:solidFill>
            <a:schemeClr val="tx1"/>
          </a:solidFill>
          <a:latin typeface="+mn-lt"/>
          <a:ea typeface="+mn-ea"/>
          <a:cs typeface="+mn-cs"/>
          <a:sym typeface="Arial" pitchFamily="34" charset="0"/>
        </a:defRPr>
      </a:lvl4pPr>
      <a:lvl5pPr marL="1877908" indent="-206363" algn="l" rtl="0" eaLnBrk="1" fontAlgn="base" hangingPunct="1">
        <a:spcBef>
          <a:spcPts val="300"/>
        </a:spcBef>
        <a:spcAft>
          <a:spcPct val="0"/>
        </a:spcAft>
        <a:buClr>
          <a:schemeClr val="tx2"/>
        </a:buClr>
        <a:buSzPct val="80000"/>
        <a:buFont typeface="Wingdings" pitchFamily="2" charset="2"/>
        <a:buChar char="§"/>
        <a:defRPr sz="2000">
          <a:solidFill>
            <a:schemeClr val="tx1"/>
          </a:solidFill>
          <a:latin typeface="+mn-lt"/>
          <a:ea typeface="+mn-ea"/>
          <a:cs typeface="+mn-cs"/>
          <a:sym typeface="Arial" pitchFamily="34" charset="0"/>
        </a:defRPr>
      </a:lvl5pPr>
      <a:lvl6pPr marL="2336016"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6pPr>
      <a:lvl7pPr marL="2793373"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7pPr>
      <a:lvl8pPr marL="3250731"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8pPr>
      <a:lvl9pPr marL="3708087"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9pPr>
    </p:bodyStyle>
    <p:otherStyle>
      <a:defPPr>
        <a:defRPr lang="en-US"/>
      </a:defPPr>
      <a:lvl1pPr marL="0" algn="l" defTabSz="914715" rtl="0" eaLnBrk="1" latinLnBrk="0" hangingPunct="1">
        <a:defRPr sz="1800" kern="1200">
          <a:solidFill>
            <a:schemeClr val="tx1"/>
          </a:solidFill>
          <a:latin typeface="+mn-lt"/>
          <a:ea typeface="+mn-ea"/>
          <a:cs typeface="+mn-cs"/>
        </a:defRPr>
      </a:lvl1pPr>
      <a:lvl2pPr marL="457358" algn="l" defTabSz="914715" rtl="0" eaLnBrk="1" latinLnBrk="0" hangingPunct="1">
        <a:defRPr sz="1800" kern="1200">
          <a:solidFill>
            <a:schemeClr val="tx1"/>
          </a:solidFill>
          <a:latin typeface="+mn-lt"/>
          <a:ea typeface="+mn-ea"/>
          <a:cs typeface="+mn-cs"/>
        </a:defRPr>
      </a:lvl2pPr>
      <a:lvl3pPr marL="914715" algn="l" defTabSz="914715" rtl="0" eaLnBrk="1" latinLnBrk="0" hangingPunct="1">
        <a:defRPr sz="1800" kern="1200">
          <a:solidFill>
            <a:schemeClr val="tx1"/>
          </a:solidFill>
          <a:latin typeface="+mn-lt"/>
          <a:ea typeface="+mn-ea"/>
          <a:cs typeface="+mn-cs"/>
        </a:defRPr>
      </a:lvl3pPr>
      <a:lvl4pPr marL="1372071" algn="l" defTabSz="914715" rtl="0" eaLnBrk="1" latinLnBrk="0" hangingPunct="1">
        <a:defRPr sz="1800" kern="1200">
          <a:solidFill>
            <a:schemeClr val="tx1"/>
          </a:solidFill>
          <a:latin typeface="+mn-lt"/>
          <a:ea typeface="+mn-ea"/>
          <a:cs typeface="+mn-cs"/>
        </a:defRPr>
      </a:lvl4pPr>
      <a:lvl5pPr marL="1829429" algn="l" defTabSz="914715" rtl="0" eaLnBrk="1" latinLnBrk="0" hangingPunct="1">
        <a:defRPr sz="1800" kern="1200">
          <a:solidFill>
            <a:schemeClr val="tx1"/>
          </a:solidFill>
          <a:latin typeface="+mn-lt"/>
          <a:ea typeface="+mn-ea"/>
          <a:cs typeface="+mn-cs"/>
        </a:defRPr>
      </a:lvl5pPr>
      <a:lvl6pPr marL="2286785" algn="l" defTabSz="914715" rtl="0" eaLnBrk="1" latinLnBrk="0" hangingPunct="1">
        <a:defRPr sz="1800" kern="1200">
          <a:solidFill>
            <a:schemeClr val="tx1"/>
          </a:solidFill>
          <a:latin typeface="+mn-lt"/>
          <a:ea typeface="+mn-ea"/>
          <a:cs typeface="+mn-cs"/>
        </a:defRPr>
      </a:lvl6pPr>
      <a:lvl7pPr marL="2744143" algn="l" defTabSz="914715" rtl="0" eaLnBrk="1" latinLnBrk="0" hangingPunct="1">
        <a:defRPr sz="1800" kern="1200">
          <a:solidFill>
            <a:schemeClr val="tx1"/>
          </a:solidFill>
          <a:latin typeface="+mn-lt"/>
          <a:ea typeface="+mn-ea"/>
          <a:cs typeface="+mn-cs"/>
        </a:defRPr>
      </a:lvl7pPr>
      <a:lvl8pPr marL="3201501" algn="l" defTabSz="914715" rtl="0" eaLnBrk="1" latinLnBrk="0" hangingPunct="1">
        <a:defRPr sz="1800" kern="1200">
          <a:solidFill>
            <a:schemeClr val="tx1"/>
          </a:solidFill>
          <a:latin typeface="+mn-lt"/>
          <a:ea typeface="+mn-ea"/>
          <a:cs typeface="+mn-cs"/>
        </a:defRPr>
      </a:lvl8pPr>
      <a:lvl9pPr marL="3658857" algn="l" defTabSz="91471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593725" y="364254"/>
            <a:ext cx="11762080" cy="1417320"/>
          </a:xfrm>
          <a:prstGeom prst="rect">
            <a:avLst/>
          </a:prstGeom>
          <a:noFill/>
          <a:ln w="12700">
            <a:noFill/>
            <a:miter lim="800000"/>
            <a:headEnd/>
            <a:tailEnd/>
          </a:ln>
        </p:spPr>
        <p:txBody>
          <a:bodyPr vert="horz" wrap="square" lIns="0" tIns="0" rIns="0" bIns="0" numCol="1" anchor="ctr" anchorCtr="0" compatLnSpc="1">
            <a:prstTxWarp prst="textNoShape">
              <a:avLst/>
            </a:prstTxWarp>
          </a:bodyPr>
          <a:lstStyle/>
          <a:p>
            <a:pPr lvl="0"/>
            <a:r>
              <a:rPr lang="en-US" smtClean="0">
                <a:sym typeface="Arial" pitchFamily="34" charset="0"/>
              </a:rPr>
              <a:t>Click to edit Master title style</a:t>
            </a:r>
            <a:endParaRPr lang="en-US" dirty="0" smtClean="0">
              <a:sym typeface="Arial" pitchFamily="34" charset="0"/>
            </a:endParaRPr>
          </a:p>
        </p:txBody>
      </p:sp>
      <p:sp>
        <p:nvSpPr>
          <p:cNvPr id="1027" name="Rectangle 2"/>
          <p:cNvSpPr>
            <a:spLocks noGrp="1" noChangeArrowheads="1"/>
          </p:cNvSpPr>
          <p:nvPr>
            <p:ph type="body" idx="1"/>
          </p:nvPr>
        </p:nvSpPr>
        <p:spPr bwMode="auto">
          <a:xfrm>
            <a:off x="593725" y="2146491"/>
            <a:ext cx="11762080" cy="6699652"/>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endParaRPr lang="en-US" dirty="0" smtClean="0">
              <a:sym typeface="Arial" pitchFamily="34" charset="0"/>
            </a:endParaRPr>
          </a:p>
        </p:txBody>
      </p:sp>
      <p:pic>
        <p:nvPicPr>
          <p:cNvPr id="4" name="Picture 2"/>
          <p:cNvPicPr>
            <a:picLocks noChangeAspect="1" noChangeArrowheads="1"/>
          </p:cNvPicPr>
          <p:nvPr userDrawn="1"/>
        </p:nvPicPr>
        <p:blipFill>
          <a:blip r:embed="rId3" cstate="print"/>
          <a:srcRect/>
          <a:stretch>
            <a:fillRect/>
          </a:stretch>
        </p:blipFill>
        <p:spPr bwMode="auto">
          <a:xfrm>
            <a:off x="1" y="8994775"/>
            <a:ext cx="13017500" cy="765176"/>
          </a:xfrm>
          <a:prstGeom prst="rect">
            <a:avLst/>
          </a:prstGeom>
          <a:noFill/>
          <a:ln w="12700">
            <a:noFill/>
            <a:miter lim="800000"/>
            <a:headEnd/>
            <a:tailEnd/>
          </a:ln>
        </p:spPr>
      </p:pic>
      <p:sp>
        <p:nvSpPr>
          <p:cNvPr id="5" name="Text Box 76"/>
          <p:cNvSpPr txBox="1">
            <a:spLocks noChangeArrowheads="1"/>
          </p:cNvSpPr>
          <p:nvPr userDrawn="1"/>
        </p:nvSpPr>
        <p:spPr bwMode="white">
          <a:xfrm>
            <a:off x="590550" y="9269414"/>
            <a:ext cx="2898774" cy="200025"/>
          </a:xfrm>
          <a:prstGeom prst="rect">
            <a:avLst/>
          </a:prstGeom>
          <a:noFill/>
          <a:ln w="9525">
            <a:noFill/>
            <a:miter lim="800000"/>
            <a:headEnd/>
            <a:tailEnd/>
          </a:ln>
          <a:effectLst/>
        </p:spPr>
        <p:txBody>
          <a:bodyPr lIns="0" tIns="0" rIns="0" bIns="0" anchor="ctr"/>
          <a:lstStyle/>
          <a:p>
            <a:pPr defTabSz="1300091" eaLnBrk="0" hangingPunct="0">
              <a:defRPr/>
            </a:pPr>
            <a:r>
              <a:rPr lang="en-US" sz="900" baseline="0" dirty="0">
                <a:solidFill>
                  <a:srgbClr val="969696"/>
                </a:solidFill>
              </a:rPr>
              <a:t>© </a:t>
            </a:r>
            <a:r>
              <a:rPr lang="en-US" sz="900" baseline="0" dirty="0" smtClean="0">
                <a:solidFill>
                  <a:srgbClr val="969696"/>
                </a:solidFill>
              </a:rPr>
              <a:t>2009 </a:t>
            </a:r>
            <a:r>
              <a:rPr lang="en-US" sz="900" baseline="0" dirty="0">
                <a:solidFill>
                  <a:srgbClr val="969696"/>
                </a:solidFill>
              </a:rPr>
              <a:t>Autodesk </a:t>
            </a:r>
          </a:p>
        </p:txBody>
      </p:sp>
      <p:sp>
        <p:nvSpPr>
          <p:cNvPr id="6" name="Slide Number Placeholder 5"/>
          <p:cNvSpPr>
            <a:spLocks noGrp="1"/>
          </p:cNvSpPr>
          <p:nvPr>
            <p:ph type="sldNum" sz="quarter" idx="4"/>
          </p:nvPr>
        </p:nvSpPr>
        <p:spPr>
          <a:xfrm>
            <a:off x="6200775" y="9107488"/>
            <a:ext cx="520700" cy="520700"/>
          </a:xfrm>
          <a:prstGeom prst="rect">
            <a:avLst/>
          </a:prstGeom>
        </p:spPr>
        <p:txBody>
          <a:bodyPr vert="horz" lIns="91440" tIns="45720" rIns="91440" bIns="45720" rtlCol="0" anchor="ctr"/>
          <a:lstStyle>
            <a:lvl1pPr algn="r">
              <a:defRPr sz="1200">
                <a:solidFill>
                  <a:schemeClr val="tx1">
                    <a:tint val="75000"/>
                  </a:schemeClr>
                </a:solidFill>
              </a:defRPr>
            </a:lvl1pPr>
          </a:lstStyle>
          <a:p>
            <a:fld id="{94B360B7-BD80-47A0-9203-1AEF4CB0F00F}"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3695" r:id="rId1"/>
  </p:sldLayoutIdLst>
  <p:transition/>
  <p:hf sldNum="0" hdr="0" ftr="0" dt="0"/>
  <p:txStyles>
    <p:titleStyle>
      <a:lvl1pPr algn="l" rtl="0" eaLnBrk="1" fontAlgn="base" hangingPunct="1">
        <a:spcBef>
          <a:spcPct val="0"/>
        </a:spcBef>
        <a:spcAft>
          <a:spcPct val="0"/>
        </a:spcAft>
        <a:defRPr sz="4000" b="1" baseline="0">
          <a:solidFill>
            <a:srgbClr val="FFFFFF"/>
          </a:solidFill>
          <a:latin typeface="+mj-lt"/>
          <a:ea typeface="+mj-ea"/>
          <a:cs typeface="+mj-cs"/>
          <a:sym typeface="Arial" pitchFamily="34" charset="0"/>
        </a:defRPr>
      </a:lvl1pPr>
      <a:lvl2pPr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pitchFamily="34" charset="0"/>
        </a:defRPr>
      </a:lvl2pPr>
      <a:lvl3pPr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pitchFamily="34" charset="0"/>
        </a:defRPr>
      </a:lvl3pPr>
      <a:lvl4pPr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pitchFamily="34" charset="0"/>
        </a:defRPr>
      </a:lvl4pPr>
      <a:lvl5pPr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pitchFamily="34" charset="0"/>
        </a:defRPr>
      </a:lvl5pPr>
      <a:lvl6pPr marL="457358"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6pPr>
      <a:lvl7pPr marL="914715"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7pPr>
      <a:lvl8pPr marL="1372071"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8pPr>
      <a:lvl9pPr marL="1829429" algn="l" rtl="0" eaLnBrk="1" fontAlgn="base" hangingPunct="1">
        <a:spcBef>
          <a:spcPct val="0"/>
        </a:spcBef>
        <a:spcAft>
          <a:spcPct val="0"/>
        </a:spcAft>
        <a:defRPr sz="4000" b="1">
          <a:solidFill>
            <a:srgbClr val="FFFFFF"/>
          </a:solidFill>
          <a:latin typeface="Arial" charset="0"/>
          <a:ea typeface="ヒラギノ角ゴ Pro W6" charset="0"/>
          <a:cs typeface="ヒラギノ角ゴ Pro W6" charset="0"/>
          <a:sym typeface="Arial" charset="0"/>
        </a:defRPr>
      </a:lvl9pPr>
    </p:titleStyle>
    <p:bodyStyle>
      <a:lvl1pPr marL="284147" indent="-284147" algn="l" rtl="0" eaLnBrk="1" fontAlgn="base" hangingPunct="1">
        <a:spcBef>
          <a:spcPts val="499"/>
        </a:spcBef>
        <a:spcAft>
          <a:spcPct val="0"/>
        </a:spcAft>
        <a:buClr>
          <a:srgbClr val="FFFFFF"/>
        </a:buClr>
        <a:buSzPct val="80000"/>
        <a:buFont typeface="Wingdings" pitchFamily="2" charset="2"/>
        <a:buChar char="§"/>
        <a:defRPr sz="3200">
          <a:solidFill>
            <a:srgbClr val="FFFFFF"/>
          </a:solidFill>
          <a:latin typeface="+mn-lt"/>
          <a:ea typeface="+mn-ea"/>
          <a:cs typeface="+mn-cs"/>
          <a:sym typeface="Arial" pitchFamily="34" charset="0"/>
        </a:defRPr>
      </a:lvl1pPr>
      <a:lvl2pPr marL="568293" indent="-284147" algn="l" rtl="0" eaLnBrk="1" fontAlgn="base" hangingPunct="1">
        <a:spcBef>
          <a:spcPts val="499"/>
        </a:spcBef>
        <a:spcAft>
          <a:spcPct val="0"/>
        </a:spcAft>
        <a:buClr>
          <a:srgbClr val="FFFFFF"/>
        </a:buClr>
        <a:buSzPct val="80000"/>
        <a:buFont typeface="Wingdings" pitchFamily="2" charset="2"/>
        <a:buChar char="§"/>
        <a:defRPr sz="2800">
          <a:solidFill>
            <a:srgbClr val="FFFFFF"/>
          </a:solidFill>
          <a:latin typeface="+mn-lt"/>
          <a:ea typeface="+mn-ea"/>
          <a:cs typeface="+mn-cs"/>
          <a:sym typeface="Arial" pitchFamily="34" charset="0"/>
        </a:defRPr>
      </a:lvl2pPr>
      <a:lvl3pPr marL="909588" indent="-255573" algn="l" rtl="0" eaLnBrk="1" fontAlgn="base" hangingPunct="1">
        <a:spcBef>
          <a:spcPts val="400"/>
        </a:spcBef>
        <a:spcAft>
          <a:spcPct val="0"/>
        </a:spcAft>
        <a:buClr>
          <a:srgbClr val="FFFFFF"/>
        </a:buClr>
        <a:buSzPct val="80000"/>
        <a:buFont typeface="Wingdings" pitchFamily="2" charset="2"/>
        <a:buChar char="§"/>
        <a:defRPr sz="2400">
          <a:solidFill>
            <a:srgbClr val="FFFFFF"/>
          </a:solidFill>
          <a:latin typeface="+mn-lt"/>
          <a:ea typeface="+mn-ea"/>
          <a:cs typeface="+mn-cs"/>
          <a:sym typeface="Arial" pitchFamily="34" charset="0"/>
        </a:defRPr>
      </a:lvl3pPr>
      <a:lvl4pPr marL="1422321" indent="-228587" algn="l" rtl="0" eaLnBrk="1" fontAlgn="base" hangingPunct="1">
        <a:spcBef>
          <a:spcPts val="300"/>
        </a:spcBef>
        <a:spcAft>
          <a:spcPct val="0"/>
        </a:spcAft>
        <a:buClr>
          <a:srgbClr val="FFFFFF"/>
        </a:buClr>
        <a:buSzPct val="80000"/>
        <a:buFont typeface="Wingdings" pitchFamily="2" charset="2"/>
        <a:buChar char="§"/>
        <a:defRPr sz="2100">
          <a:solidFill>
            <a:srgbClr val="FFFFFF"/>
          </a:solidFill>
          <a:latin typeface="+mn-lt"/>
          <a:ea typeface="+mn-ea"/>
          <a:cs typeface="+mn-cs"/>
          <a:sym typeface="Arial" pitchFamily="34" charset="0"/>
        </a:defRPr>
      </a:lvl4pPr>
      <a:lvl5pPr marL="1877908" indent="-206363" algn="l" rtl="0" eaLnBrk="1" fontAlgn="base" hangingPunct="1">
        <a:spcBef>
          <a:spcPts val="300"/>
        </a:spcBef>
        <a:spcAft>
          <a:spcPct val="0"/>
        </a:spcAft>
        <a:buClr>
          <a:srgbClr val="FFFFFF"/>
        </a:buClr>
        <a:buSzPct val="80000"/>
        <a:buFont typeface="Wingdings" pitchFamily="2" charset="2"/>
        <a:buChar char="§"/>
        <a:defRPr sz="2000">
          <a:solidFill>
            <a:srgbClr val="FFFFFF"/>
          </a:solidFill>
          <a:latin typeface="+mn-lt"/>
          <a:ea typeface="+mn-ea"/>
          <a:cs typeface="+mn-cs"/>
          <a:sym typeface="Arial" pitchFamily="34" charset="0"/>
        </a:defRPr>
      </a:lvl5pPr>
      <a:lvl6pPr marL="2336016"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6pPr>
      <a:lvl7pPr marL="2793373"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7pPr>
      <a:lvl8pPr marL="3250731"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8pPr>
      <a:lvl9pPr marL="3708087" indent="-206447" algn="l" rtl="0" eaLnBrk="1" fontAlgn="base" hangingPunct="1">
        <a:spcBef>
          <a:spcPts val="300"/>
        </a:spcBef>
        <a:spcAft>
          <a:spcPct val="0"/>
        </a:spcAft>
        <a:buClr>
          <a:srgbClr val="FFFFFF"/>
        </a:buClr>
        <a:buSzPct val="80000"/>
        <a:buFont typeface="Lucida Grande" charset="0"/>
        <a:buChar char="§"/>
        <a:defRPr sz="2000">
          <a:solidFill>
            <a:srgbClr val="FFFFFF"/>
          </a:solidFill>
          <a:latin typeface="+mn-lt"/>
          <a:ea typeface="+mn-ea"/>
          <a:cs typeface="+mn-cs"/>
          <a:sym typeface="Arial" charset="0"/>
        </a:defRPr>
      </a:lvl9pPr>
    </p:bodyStyle>
    <p:otherStyle>
      <a:defPPr>
        <a:defRPr lang="en-US"/>
      </a:defPPr>
      <a:lvl1pPr marL="0" algn="l" defTabSz="914715" rtl="0" eaLnBrk="1" latinLnBrk="0" hangingPunct="1">
        <a:defRPr sz="1800" kern="1200">
          <a:solidFill>
            <a:schemeClr val="tx1"/>
          </a:solidFill>
          <a:latin typeface="+mn-lt"/>
          <a:ea typeface="+mn-ea"/>
          <a:cs typeface="+mn-cs"/>
        </a:defRPr>
      </a:lvl1pPr>
      <a:lvl2pPr marL="457358" algn="l" defTabSz="914715" rtl="0" eaLnBrk="1" latinLnBrk="0" hangingPunct="1">
        <a:defRPr sz="1800" kern="1200">
          <a:solidFill>
            <a:schemeClr val="tx1"/>
          </a:solidFill>
          <a:latin typeface="+mn-lt"/>
          <a:ea typeface="+mn-ea"/>
          <a:cs typeface="+mn-cs"/>
        </a:defRPr>
      </a:lvl2pPr>
      <a:lvl3pPr marL="914715" algn="l" defTabSz="914715" rtl="0" eaLnBrk="1" latinLnBrk="0" hangingPunct="1">
        <a:defRPr sz="1800" kern="1200">
          <a:solidFill>
            <a:schemeClr val="tx1"/>
          </a:solidFill>
          <a:latin typeface="+mn-lt"/>
          <a:ea typeface="+mn-ea"/>
          <a:cs typeface="+mn-cs"/>
        </a:defRPr>
      </a:lvl3pPr>
      <a:lvl4pPr marL="1372071" algn="l" defTabSz="914715" rtl="0" eaLnBrk="1" latinLnBrk="0" hangingPunct="1">
        <a:defRPr sz="1800" kern="1200">
          <a:solidFill>
            <a:schemeClr val="tx1"/>
          </a:solidFill>
          <a:latin typeface="+mn-lt"/>
          <a:ea typeface="+mn-ea"/>
          <a:cs typeface="+mn-cs"/>
        </a:defRPr>
      </a:lvl4pPr>
      <a:lvl5pPr marL="1829429" algn="l" defTabSz="914715" rtl="0" eaLnBrk="1" latinLnBrk="0" hangingPunct="1">
        <a:defRPr sz="1800" kern="1200">
          <a:solidFill>
            <a:schemeClr val="tx1"/>
          </a:solidFill>
          <a:latin typeface="+mn-lt"/>
          <a:ea typeface="+mn-ea"/>
          <a:cs typeface="+mn-cs"/>
        </a:defRPr>
      </a:lvl5pPr>
      <a:lvl6pPr marL="2286785" algn="l" defTabSz="914715" rtl="0" eaLnBrk="1" latinLnBrk="0" hangingPunct="1">
        <a:defRPr sz="1800" kern="1200">
          <a:solidFill>
            <a:schemeClr val="tx1"/>
          </a:solidFill>
          <a:latin typeface="+mn-lt"/>
          <a:ea typeface="+mn-ea"/>
          <a:cs typeface="+mn-cs"/>
        </a:defRPr>
      </a:lvl6pPr>
      <a:lvl7pPr marL="2744143" algn="l" defTabSz="914715" rtl="0" eaLnBrk="1" latinLnBrk="0" hangingPunct="1">
        <a:defRPr sz="1800" kern="1200">
          <a:solidFill>
            <a:schemeClr val="tx1"/>
          </a:solidFill>
          <a:latin typeface="+mn-lt"/>
          <a:ea typeface="+mn-ea"/>
          <a:cs typeface="+mn-cs"/>
        </a:defRPr>
      </a:lvl7pPr>
      <a:lvl8pPr marL="3201501" algn="l" defTabSz="914715" rtl="0" eaLnBrk="1" latinLnBrk="0" hangingPunct="1">
        <a:defRPr sz="1800" kern="1200">
          <a:solidFill>
            <a:schemeClr val="tx1"/>
          </a:solidFill>
          <a:latin typeface="+mn-lt"/>
          <a:ea typeface="+mn-ea"/>
          <a:cs typeface="+mn-cs"/>
        </a:defRPr>
      </a:lvl8pPr>
      <a:lvl9pPr marL="3658857" algn="l" defTabSz="91471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png"/><Relationship Id="rId4" Type="http://schemas.openxmlformats.org/officeDocument/2006/relationships/image" Target="../media/image29.jpe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4.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4.jpeg"/><Relationship Id="rId7" Type="http://schemas.openxmlformats.org/officeDocument/2006/relationships/image" Target="../media/image58.gi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7.gif"/><Relationship Id="rId5" Type="http://schemas.openxmlformats.org/officeDocument/2006/relationships/image" Target="../media/image56.jpeg"/><Relationship Id="rId4" Type="http://schemas.openxmlformats.org/officeDocument/2006/relationships/image" Target="../media/image55.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5.e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SAC.wmv"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C3D.wmv"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bwMode="auto">
          <a:xfrm>
            <a:off x="114" y="2668589"/>
            <a:ext cx="13011149" cy="3581399"/>
          </a:xfrm>
          <a:prstGeom prst="rect">
            <a:avLst/>
          </a:prstGeom>
          <a:solidFill>
            <a:schemeClr val="bg1">
              <a:alpha val="81000"/>
            </a:schemeClr>
          </a:solidFill>
          <a:ln w="25400" cap="flat" cmpd="sng" algn="ctr">
            <a:noFill/>
            <a:prstDash val="solid"/>
            <a:round/>
            <a:headEnd type="none" w="med" len="med"/>
            <a:tailEnd type="none" w="med" len="med"/>
          </a:ln>
          <a:effectLst/>
        </p:spPr>
        <p:txBody>
          <a:bodyPr vert="horz" wrap="square" lIns="91046" tIns="45505" rIns="91046" bIns="45505" numCol="1" rtlCol="0" anchor="t" anchorCtr="0" compatLnSpc="1">
            <a:prstTxWarp prst="textNoShape">
              <a:avLst/>
            </a:prstTxWarp>
          </a:bodyPr>
          <a:lstStyle/>
          <a:p>
            <a:pPr algn="ctr" defTabSz="910302"/>
            <a:endParaRPr lang="en-US" sz="3100" dirty="0" smtClean="0">
              <a:solidFill>
                <a:srgbClr val="000000"/>
              </a:solidFill>
              <a:latin typeface="Gill Sans" charset="0"/>
              <a:ea typeface="ヒラギノ角ゴ Pro W3" charset="0"/>
              <a:cs typeface="ヒラギノ角ゴ Pro W3" charset="0"/>
              <a:sym typeface="Gill Sans" charset="0"/>
            </a:endParaRPr>
          </a:p>
        </p:txBody>
      </p:sp>
      <p:sp>
        <p:nvSpPr>
          <p:cNvPr id="2051" name="Rectangle 3"/>
          <p:cNvSpPr>
            <a:spLocks noGrp="1" noChangeArrowheads="1"/>
          </p:cNvSpPr>
          <p:nvPr>
            <p:ph type="title"/>
          </p:nvPr>
        </p:nvSpPr>
        <p:spPr>
          <a:xfrm>
            <a:off x="594361" y="2973389"/>
            <a:ext cx="11983084" cy="1448271"/>
          </a:xfrm>
        </p:spPr>
        <p:txBody>
          <a:bodyPr anchor="t"/>
          <a:lstStyle/>
          <a:p>
            <a:r>
              <a:rPr lang="en-US" dirty="0" smtClean="0"/>
              <a:t>Bridge Design in AutoCAD Civil 3D</a:t>
            </a:r>
          </a:p>
        </p:txBody>
      </p:sp>
      <p:sp>
        <p:nvSpPr>
          <p:cNvPr id="2052" name="Rectangle 4"/>
          <p:cNvSpPr>
            <a:spLocks noGrp="1" noChangeArrowheads="1"/>
          </p:cNvSpPr>
          <p:nvPr>
            <p:ph idx="1"/>
          </p:nvPr>
        </p:nvSpPr>
        <p:spPr>
          <a:xfrm>
            <a:off x="594361" y="4725639"/>
            <a:ext cx="9034109" cy="1067148"/>
          </a:xfrm>
        </p:spPr>
        <p:txBody>
          <a:bodyPr/>
          <a:lstStyle/>
          <a:p>
            <a:pPr marL="0" indent="0">
              <a:spcBef>
                <a:spcPct val="0"/>
              </a:spcBef>
              <a:buNone/>
            </a:pPr>
            <a:r>
              <a:rPr lang="en-US" sz="2400" dirty="0" smtClean="0"/>
              <a:t>Tony Huang, Abraham Xu, Charles Zuo</a:t>
            </a:r>
          </a:p>
          <a:p>
            <a:pPr marL="0" indent="0">
              <a:spcBef>
                <a:spcPct val="0"/>
              </a:spcBef>
              <a:buNone/>
            </a:pPr>
            <a:r>
              <a:rPr lang="en-US" altLang="zh-CN" sz="2400" dirty="0" smtClean="0"/>
              <a:t>SWD</a:t>
            </a:r>
            <a:endParaRPr lang="en-US" sz="2400" dirty="0" smtClean="0"/>
          </a:p>
          <a:p>
            <a:pPr marL="0" indent="0">
              <a:spcBef>
                <a:spcPct val="0"/>
              </a:spcBef>
              <a:buNone/>
            </a:pPr>
            <a:r>
              <a:rPr lang="en-US" sz="2400" dirty="0" smtClean="0"/>
              <a:t>Civil 3D</a:t>
            </a: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6"/>
          <p:cNvSpPr/>
          <p:nvPr/>
        </p:nvSpPr>
        <p:spPr>
          <a:xfrm>
            <a:off x="1171575" y="1818678"/>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2"/>
                </a:solidFill>
              </a:rPr>
              <a:t>Alignment</a:t>
            </a:r>
            <a:endParaRPr lang="zh-CN" altLang="en-US" dirty="0">
              <a:solidFill>
                <a:schemeClr val="bg2"/>
              </a:solidFill>
            </a:endParaRPr>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14975" y="153987"/>
            <a:ext cx="5943600" cy="4400550"/>
          </a:xfrm>
          <a:prstGeom prst="rect">
            <a:avLst/>
          </a:prstGeom>
          <a:noFill/>
          <a:ln>
            <a:noFill/>
          </a:ln>
        </p:spPr>
      </p:pic>
      <p:sp>
        <p:nvSpPr>
          <p:cNvPr id="7" name="圆角矩形 8"/>
          <p:cNvSpPr/>
          <p:nvPr/>
        </p:nvSpPr>
        <p:spPr>
          <a:xfrm>
            <a:off x="1171575" y="6638164"/>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2"/>
                </a:solidFill>
              </a:rPr>
              <a:t>Profile</a:t>
            </a:r>
            <a:endParaRPr lang="zh-CN" altLang="en-US" dirty="0">
              <a:solidFill>
                <a:schemeClr val="bg2"/>
              </a:solidFill>
            </a:endParaRPr>
          </a:p>
        </p:txBody>
      </p:sp>
      <p:pic>
        <p:nvPicPr>
          <p:cNvPr id="3074" name="Picture 2" descr="C:\Users\huangt\Documents\Profil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4028" y="4649787"/>
            <a:ext cx="9105900"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54718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6"/>
          <p:cNvSpPr/>
          <p:nvPr/>
        </p:nvSpPr>
        <p:spPr>
          <a:xfrm>
            <a:off x="638175" y="534987"/>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2"/>
                </a:solidFill>
              </a:rPr>
              <a:t>Assembly</a:t>
            </a:r>
            <a:endParaRPr lang="zh-CN" altLang="en-US" dirty="0">
              <a:solidFill>
                <a:schemeClr val="bg2"/>
              </a:solidFill>
            </a:endParaRPr>
          </a:p>
        </p:txBody>
      </p:sp>
      <p:sp>
        <p:nvSpPr>
          <p:cNvPr id="5" name="圆角矩形 12"/>
          <p:cNvSpPr/>
          <p:nvPr/>
        </p:nvSpPr>
        <p:spPr>
          <a:xfrm>
            <a:off x="638175" y="1220787"/>
            <a:ext cx="1952606" cy="807281"/>
          </a:xfrm>
          <a:prstGeom prst="roundRect">
            <a:avLst/>
          </a:prstGeom>
          <a:solidFill>
            <a:srgbClr val="FFC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bg2"/>
                </a:solidFill>
              </a:rPr>
              <a:t>Bridge</a:t>
            </a:r>
          </a:p>
          <a:p>
            <a:pPr algn="ctr"/>
            <a:r>
              <a:rPr lang="en-US" altLang="zh-CN" dirty="0" smtClean="0">
                <a:solidFill>
                  <a:schemeClr val="bg2"/>
                </a:solidFill>
              </a:rPr>
              <a:t>Section</a:t>
            </a:r>
            <a:endParaRPr lang="zh-CN" altLang="en-US" dirty="0">
              <a:solidFill>
                <a:schemeClr val="bg2"/>
              </a:solidFill>
            </a:endParaRPr>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77037" y="306387"/>
            <a:ext cx="5438775" cy="2286000"/>
          </a:xfrm>
          <a:prstGeom prst="rect">
            <a:avLst/>
          </a:prstGeom>
          <a:noFill/>
          <a:ln>
            <a:noFill/>
          </a:ln>
        </p:spPr>
      </p:pic>
      <p:pic>
        <p:nvPicPr>
          <p:cNvPr id="7" name="Picture 6"/>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83316" y="2866968"/>
            <a:ext cx="5381625" cy="2257425"/>
          </a:xfrm>
          <a:prstGeom prst="rect">
            <a:avLst/>
          </a:prstGeom>
          <a:noFill/>
          <a:ln>
            <a:noFill/>
          </a:ln>
        </p:spPr>
      </p:pic>
      <p:pic>
        <p:nvPicPr>
          <p:cNvPr id="8" name="Picture 7" descr="C:\Users\huangt\Downloads\Bridge Reference\Pic\Box-Girder.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71377" y="5343905"/>
            <a:ext cx="4762500" cy="3429000"/>
          </a:xfrm>
          <a:prstGeom prst="rect">
            <a:avLst/>
          </a:prstGeom>
          <a:noFill/>
          <a:ln>
            <a:noFill/>
          </a:ln>
        </p:spPr>
      </p:pic>
      <p:pic>
        <p:nvPicPr>
          <p:cNvPr id="9" name="Picture 8"/>
          <p:cNvPicPr/>
          <p:nvPr/>
        </p:nvPicPr>
        <p:blipFill>
          <a:blip r:embed="rId6">
            <a:extLst>
              <a:ext uri="{28A0092B-C50C-407E-A947-70E740481C1C}">
                <a14:useLocalDpi xmlns:a14="http://schemas.microsoft.com/office/drawing/2010/main" val="0"/>
              </a:ext>
            </a:extLst>
          </a:blip>
          <a:srcRect/>
          <a:stretch>
            <a:fillRect/>
          </a:stretch>
        </p:blipFill>
        <p:spPr bwMode="auto">
          <a:xfrm>
            <a:off x="882212" y="2211387"/>
            <a:ext cx="5200650" cy="2590800"/>
          </a:xfrm>
          <a:prstGeom prst="rect">
            <a:avLst/>
          </a:prstGeom>
          <a:noFill/>
          <a:ln>
            <a:noFill/>
          </a:ln>
        </p:spPr>
      </p:pic>
      <p:pic>
        <p:nvPicPr>
          <p:cNvPr id="10" name="Picture 9" descr="C:\Users\huangt\Downloads\3.jpg"/>
          <p:cNvPicPr/>
          <p:nvPr/>
        </p:nvPicPr>
        <p:blipFill>
          <a:blip r:embed="rId7">
            <a:extLst>
              <a:ext uri="{28A0092B-C50C-407E-A947-70E740481C1C}">
                <a14:useLocalDpi xmlns:a14="http://schemas.microsoft.com/office/drawing/2010/main" val="0"/>
              </a:ext>
            </a:extLst>
          </a:blip>
          <a:srcRect/>
          <a:stretch>
            <a:fillRect/>
          </a:stretch>
        </p:blipFill>
        <p:spPr bwMode="auto">
          <a:xfrm>
            <a:off x="807653" y="5099704"/>
            <a:ext cx="5943600" cy="3832860"/>
          </a:xfrm>
          <a:prstGeom prst="rect">
            <a:avLst/>
          </a:prstGeom>
          <a:noFill/>
          <a:ln>
            <a:noFill/>
          </a:ln>
        </p:spPr>
      </p:pic>
    </p:spTree>
    <p:extLst>
      <p:ext uri="{BB962C8B-B14F-4D97-AF65-F5344CB8AC3E}">
        <p14:creationId xmlns:p14="http://schemas.microsoft.com/office/powerpoint/2010/main" val="13786854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1+#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1+#ppt_w/2"/>
                                          </p:val>
                                        </p:tav>
                                        <p:tav tm="100000">
                                          <p:val>
                                            <p:strVal val="#ppt_x"/>
                                          </p:val>
                                        </p:tav>
                                      </p:tavLst>
                                    </p:anim>
                                    <p:anim calcmode="lin" valueType="num">
                                      <p:cBhvr additive="base">
                                        <p:cTn id="2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6"/>
          <p:cNvSpPr/>
          <p:nvPr/>
        </p:nvSpPr>
        <p:spPr>
          <a:xfrm>
            <a:off x="638175" y="534987"/>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2"/>
                </a:solidFill>
              </a:rPr>
              <a:t>Assembly</a:t>
            </a:r>
            <a:endParaRPr lang="zh-CN" altLang="en-US" dirty="0">
              <a:solidFill>
                <a:schemeClr val="bg2"/>
              </a:solidFill>
            </a:endParaRPr>
          </a:p>
        </p:txBody>
      </p:sp>
      <p:sp>
        <p:nvSpPr>
          <p:cNvPr id="6" name="圆角矩形 12"/>
          <p:cNvSpPr/>
          <p:nvPr/>
        </p:nvSpPr>
        <p:spPr>
          <a:xfrm>
            <a:off x="638175" y="1220787"/>
            <a:ext cx="1952606" cy="807281"/>
          </a:xfrm>
          <a:prstGeom prst="roundRect">
            <a:avLst/>
          </a:prstGeom>
          <a:solidFill>
            <a:schemeClr val="accent6">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bg2"/>
                </a:solidFill>
              </a:rPr>
              <a:t>Road</a:t>
            </a:r>
          </a:p>
          <a:p>
            <a:pPr algn="ctr"/>
            <a:r>
              <a:rPr lang="en-US" altLang="zh-CN" dirty="0" smtClean="0">
                <a:solidFill>
                  <a:schemeClr val="bg2"/>
                </a:solidFill>
              </a:rPr>
              <a:t>Section</a:t>
            </a:r>
            <a:endParaRPr lang="zh-CN" altLang="en-US" dirty="0">
              <a:solidFill>
                <a:schemeClr val="bg2"/>
              </a:solidFill>
            </a:endParaRPr>
          </a:p>
        </p:txBody>
      </p:sp>
      <p:pic>
        <p:nvPicPr>
          <p:cNvPr id="8" name="Picture 7" descr="C:\Users\huangt\Downloads\Bridge Reference\Pic\Box-Girder.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71377" y="5343905"/>
            <a:ext cx="4762500" cy="3429000"/>
          </a:xfrm>
          <a:prstGeom prst="rect">
            <a:avLst/>
          </a:prstGeom>
          <a:noFill/>
          <a:ln>
            <a:noFill/>
          </a:ln>
        </p:spPr>
      </p:pic>
      <p:pic>
        <p:nvPicPr>
          <p:cNvPr id="10" name="Picture 9" descr="C:\Users\huangt\Downloads\3.jpg"/>
          <p:cNvPicPr/>
          <p:nvPr/>
        </p:nvPicPr>
        <p:blipFill>
          <a:blip r:embed="rId4">
            <a:extLst>
              <a:ext uri="{28A0092B-C50C-407E-A947-70E740481C1C}">
                <a14:useLocalDpi xmlns:a14="http://schemas.microsoft.com/office/drawing/2010/main" val="0"/>
              </a:ext>
            </a:extLst>
          </a:blip>
          <a:srcRect/>
          <a:stretch>
            <a:fillRect/>
          </a:stretch>
        </p:blipFill>
        <p:spPr bwMode="auto">
          <a:xfrm>
            <a:off x="807653" y="5099704"/>
            <a:ext cx="5943600" cy="3832860"/>
          </a:xfrm>
          <a:prstGeom prst="rect">
            <a:avLst/>
          </a:prstGeom>
          <a:noFill/>
          <a:ln>
            <a:noFill/>
          </a:ln>
        </p:spPr>
      </p:pic>
      <p:pic>
        <p:nvPicPr>
          <p:cNvPr id="11" name="Picture 10"/>
          <p:cNvPicPr/>
          <p:nvPr/>
        </p:nvPicPr>
        <p:blipFill>
          <a:blip r:embed="rId5">
            <a:extLst>
              <a:ext uri="{28A0092B-C50C-407E-A947-70E740481C1C}">
                <a14:useLocalDpi xmlns:a14="http://schemas.microsoft.com/office/drawing/2010/main" val="0"/>
              </a:ext>
            </a:extLst>
          </a:blip>
          <a:srcRect/>
          <a:stretch>
            <a:fillRect/>
          </a:stretch>
        </p:blipFill>
        <p:spPr bwMode="auto">
          <a:xfrm>
            <a:off x="833600" y="2154237"/>
            <a:ext cx="5305425" cy="2724150"/>
          </a:xfrm>
          <a:prstGeom prst="rect">
            <a:avLst/>
          </a:prstGeom>
          <a:noFill/>
          <a:ln>
            <a:noFill/>
          </a:ln>
        </p:spPr>
      </p:pic>
      <p:pic>
        <p:nvPicPr>
          <p:cNvPr id="12" name="Picture 11"/>
          <p:cNvPicPr/>
          <p:nvPr/>
        </p:nvPicPr>
        <p:blipFill>
          <a:blip r:embed="rId6">
            <a:extLst>
              <a:ext uri="{28A0092B-C50C-407E-A947-70E740481C1C}">
                <a14:useLocalDpi xmlns:a14="http://schemas.microsoft.com/office/drawing/2010/main" val="0"/>
              </a:ext>
            </a:extLst>
          </a:blip>
          <a:srcRect/>
          <a:stretch>
            <a:fillRect/>
          </a:stretch>
        </p:blipFill>
        <p:spPr bwMode="auto">
          <a:xfrm>
            <a:off x="6559441" y="24028"/>
            <a:ext cx="5905500" cy="2714625"/>
          </a:xfrm>
          <a:prstGeom prst="rect">
            <a:avLst/>
          </a:prstGeom>
          <a:noFill/>
          <a:ln>
            <a:noFill/>
          </a:ln>
        </p:spPr>
      </p:pic>
      <p:pic>
        <p:nvPicPr>
          <p:cNvPr id="13" name="Picture 12"/>
          <p:cNvPicPr/>
          <p:nvPr/>
        </p:nvPicPr>
        <p:blipFill>
          <a:blip r:embed="rId7">
            <a:extLst>
              <a:ext uri="{28A0092B-C50C-407E-A947-70E740481C1C}">
                <a14:useLocalDpi xmlns:a14="http://schemas.microsoft.com/office/drawing/2010/main" val="0"/>
              </a:ext>
            </a:extLst>
          </a:blip>
          <a:srcRect/>
          <a:stretch>
            <a:fillRect/>
          </a:stretch>
        </p:blipFill>
        <p:spPr bwMode="auto">
          <a:xfrm>
            <a:off x="6956535" y="2899154"/>
            <a:ext cx="5505450" cy="2371725"/>
          </a:xfrm>
          <a:prstGeom prst="rect">
            <a:avLst/>
          </a:prstGeom>
          <a:noFill/>
          <a:ln>
            <a:noFill/>
          </a:ln>
        </p:spPr>
      </p:pic>
    </p:spTree>
    <p:extLst>
      <p:ext uri="{BB962C8B-B14F-4D97-AF65-F5344CB8AC3E}">
        <p14:creationId xmlns:p14="http://schemas.microsoft.com/office/powerpoint/2010/main" val="1216861733"/>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18"/>
          <p:cNvSpPr/>
          <p:nvPr/>
        </p:nvSpPr>
        <p:spPr>
          <a:xfrm>
            <a:off x="790575" y="611187"/>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2"/>
                </a:solidFill>
              </a:rPr>
              <a:t>Corridor </a:t>
            </a:r>
            <a:endParaRPr lang="zh-CN" altLang="en-US" dirty="0">
              <a:solidFill>
                <a:schemeClr val="bg2"/>
              </a:solidFill>
            </a:endParaRPr>
          </a:p>
        </p:txBody>
      </p:sp>
      <p:sp>
        <p:nvSpPr>
          <p:cNvPr id="5" name="圆角矩形 20"/>
          <p:cNvSpPr/>
          <p:nvPr/>
        </p:nvSpPr>
        <p:spPr>
          <a:xfrm>
            <a:off x="790575" y="4040187"/>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2"/>
                </a:solidFill>
              </a:rPr>
              <a:t>Intersection</a:t>
            </a:r>
            <a:endParaRPr lang="zh-CN" altLang="en-US" dirty="0">
              <a:solidFill>
                <a:schemeClr val="bg2"/>
              </a:solidFill>
            </a:endParaRPr>
          </a:p>
        </p:txBody>
      </p:sp>
      <p:pic>
        <p:nvPicPr>
          <p:cNvPr id="6" name="Picture 5" descr="C:\Users\huangt\Downloads\2.jpg"/>
          <p:cNvPicPr/>
          <p:nvPr/>
        </p:nvPicPr>
        <p:blipFill>
          <a:blip r:embed="rId3">
            <a:extLst>
              <a:ext uri="{28A0092B-C50C-407E-A947-70E740481C1C}">
                <a14:useLocalDpi xmlns:a14="http://schemas.microsoft.com/office/drawing/2010/main" val="0"/>
              </a:ext>
            </a:extLst>
          </a:blip>
          <a:srcRect/>
          <a:stretch>
            <a:fillRect/>
          </a:stretch>
        </p:blipFill>
        <p:spPr bwMode="auto">
          <a:xfrm>
            <a:off x="6168422" y="4357188"/>
            <a:ext cx="6661753" cy="4597899"/>
          </a:xfrm>
          <a:prstGeom prst="rect">
            <a:avLst/>
          </a:prstGeom>
          <a:noFill/>
          <a:ln>
            <a:noFill/>
          </a:ln>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4260" y="89988"/>
            <a:ext cx="5648325"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8356" y="5106986"/>
            <a:ext cx="4181475" cy="341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0101092"/>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6"/>
          <p:cNvSpPr/>
          <p:nvPr/>
        </p:nvSpPr>
        <p:spPr>
          <a:xfrm>
            <a:off x="638175" y="534987"/>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2"/>
                </a:solidFill>
              </a:rPr>
              <a:t>Supports</a:t>
            </a:r>
            <a:endParaRPr lang="zh-CN" altLang="en-US" dirty="0">
              <a:solidFill>
                <a:schemeClr val="bg2"/>
              </a:solidFill>
            </a:endParaRPr>
          </a:p>
        </p:txBody>
      </p:sp>
      <p:pic>
        <p:nvPicPr>
          <p:cNvPr id="3" name="Picture 2"/>
          <p:cNvPicPr/>
          <p:nvPr/>
        </p:nvPicPr>
        <p:blipFill>
          <a:blip r:embed="rId3">
            <a:extLst>
              <a:ext uri="{28A0092B-C50C-407E-A947-70E740481C1C}">
                <a14:useLocalDpi xmlns:a14="http://schemas.microsoft.com/office/drawing/2010/main" val="0"/>
              </a:ext>
            </a:extLst>
          </a:blip>
          <a:srcRect/>
          <a:stretch>
            <a:fillRect/>
          </a:stretch>
        </p:blipFill>
        <p:spPr bwMode="auto">
          <a:xfrm>
            <a:off x="1685925" y="1296987"/>
            <a:ext cx="4057650" cy="3619500"/>
          </a:xfrm>
          <a:prstGeom prst="rect">
            <a:avLst/>
          </a:prstGeom>
          <a:noFill/>
          <a:ln>
            <a:noFill/>
          </a:ln>
        </p:spPr>
      </p:pic>
      <p:pic>
        <p:nvPicPr>
          <p:cNvPr id="4" name="Picture 3" descr="C:\Users\huangt\Pictures\2.jpg"/>
          <p:cNvPicPr/>
          <p:nvPr/>
        </p:nvPicPr>
        <p:blipFill>
          <a:blip r:embed="rId4">
            <a:extLst>
              <a:ext uri="{28A0092B-C50C-407E-A947-70E740481C1C}">
                <a14:useLocalDpi xmlns:a14="http://schemas.microsoft.com/office/drawing/2010/main" val="0"/>
              </a:ext>
            </a:extLst>
          </a:blip>
          <a:srcRect/>
          <a:stretch>
            <a:fillRect/>
          </a:stretch>
        </p:blipFill>
        <p:spPr bwMode="auto">
          <a:xfrm>
            <a:off x="866775" y="4916487"/>
            <a:ext cx="5067300" cy="3803650"/>
          </a:xfrm>
          <a:prstGeom prst="rect">
            <a:avLst/>
          </a:prstGeom>
          <a:noFill/>
          <a:ln>
            <a:noFill/>
          </a:ln>
        </p:spPr>
      </p:pic>
      <p:pic>
        <p:nvPicPr>
          <p:cNvPr id="6" name="Picture 5"/>
          <p:cNvPicPr/>
          <p:nvPr/>
        </p:nvPicPr>
        <p:blipFill>
          <a:blip r:embed="rId5">
            <a:extLst>
              <a:ext uri="{28A0092B-C50C-407E-A947-70E740481C1C}">
                <a14:useLocalDpi xmlns:a14="http://schemas.microsoft.com/office/drawing/2010/main" val="0"/>
              </a:ext>
            </a:extLst>
          </a:blip>
          <a:srcRect/>
          <a:stretch>
            <a:fillRect/>
          </a:stretch>
        </p:blipFill>
        <p:spPr bwMode="auto">
          <a:xfrm>
            <a:off x="7219950" y="1449387"/>
            <a:ext cx="4467225" cy="3143250"/>
          </a:xfrm>
          <a:prstGeom prst="rect">
            <a:avLst/>
          </a:prstGeom>
          <a:noFill/>
          <a:ln>
            <a:noFill/>
          </a:ln>
        </p:spPr>
      </p:pic>
      <p:pic>
        <p:nvPicPr>
          <p:cNvPr id="7" name="Picture 6" descr="C:\Users\huangt\Pictures\1.jpg"/>
          <p:cNvPicPr/>
          <p:nvPr/>
        </p:nvPicPr>
        <p:blipFill>
          <a:blip r:embed="rId6">
            <a:extLst>
              <a:ext uri="{28A0092B-C50C-407E-A947-70E740481C1C}">
                <a14:useLocalDpi xmlns:a14="http://schemas.microsoft.com/office/drawing/2010/main" val="0"/>
              </a:ext>
            </a:extLst>
          </a:blip>
          <a:srcRect/>
          <a:stretch>
            <a:fillRect/>
          </a:stretch>
        </p:blipFill>
        <p:spPr bwMode="auto">
          <a:xfrm>
            <a:off x="6962775" y="4715334"/>
            <a:ext cx="5332730" cy="4001135"/>
          </a:xfrm>
          <a:prstGeom prst="rect">
            <a:avLst/>
          </a:prstGeom>
          <a:noFill/>
          <a:ln>
            <a:noFill/>
          </a:ln>
        </p:spPr>
      </p:pic>
    </p:spTree>
    <p:extLst>
      <p:ext uri="{BB962C8B-B14F-4D97-AF65-F5344CB8AC3E}">
        <p14:creationId xmlns:p14="http://schemas.microsoft.com/office/powerpoint/2010/main" val="567970922"/>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6"/>
          <p:cNvSpPr/>
          <p:nvPr/>
        </p:nvSpPr>
        <p:spPr>
          <a:xfrm>
            <a:off x="638175" y="534987"/>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2"/>
                </a:solidFill>
              </a:rPr>
              <a:t>Supports</a:t>
            </a:r>
            <a:endParaRPr lang="zh-CN" altLang="en-US" dirty="0">
              <a:solidFill>
                <a:schemeClr val="bg2"/>
              </a:solidFill>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0175" y="3206749"/>
            <a:ext cx="2876550" cy="334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775" y="1444624"/>
            <a:ext cx="4133850" cy="176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descr="http://www.crcc.cn/Portals/0/BatchImages/20100307234623-4%E3%80%81%E4%B8%8A%E6%B5%B7%E5%B8%82%E5%98%89%E9%97%B5%E9%AB%98%E6%9E%B6%E5%BC%95%E6%A1%A5%E5%B7%A5%E7%A8%8B.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4975" y="4549203"/>
            <a:ext cx="6629400" cy="4411565"/>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http://www.crcc.cn/Portals/0/BatchImages/20100307234704-6%E3%80%81%E4%B8%8A%E6%B5%B7%E5%B8%82%E5%98%89%E9%97%B5%E9%AB%98%E6%9E%B6%E8%B7%A8%E9%93%81%E8%B7%AF%E6%96%BD%E5%B7%A5.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4975" y="174075"/>
            <a:ext cx="6629400" cy="43995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5350" y="1373952"/>
            <a:ext cx="4105275"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45486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additive="base">
                                        <p:cTn id="7" dur="500" fill="hold"/>
                                        <p:tgtEl>
                                          <p:spTgt spid="8194"/>
                                        </p:tgtEl>
                                        <p:attrNameLst>
                                          <p:attrName>ppt_x</p:attrName>
                                        </p:attrNameLst>
                                      </p:cBhvr>
                                      <p:tavLst>
                                        <p:tav tm="0">
                                          <p:val>
                                            <p:strVal val="#ppt_x"/>
                                          </p:val>
                                        </p:tav>
                                        <p:tav tm="100000">
                                          <p:val>
                                            <p:strVal val="#ppt_x"/>
                                          </p:val>
                                        </p:tav>
                                      </p:tavLst>
                                    </p:anim>
                                    <p:anim calcmode="lin" valueType="num">
                                      <p:cBhvr additive="base">
                                        <p:cTn id="8" dur="500" fill="hold"/>
                                        <p:tgtEl>
                                          <p:spTgt spid="81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8195"/>
                                        </p:tgtEl>
                                        <p:attrNameLst>
                                          <p:attrName>style.visibility</p:attrName>
                                        </p:attrNameLst>
                                      </p:cBhvr>
                                      <p:to>
                                        <p:strVal val="visible"/>
                                      </p:to>
                                    </p:set>
                                    <p:anim calcmode="lin" valueType="num">
                                      <p:cBhvr additive="base">
                                        <p:cTn id="13" dur="500" fill="hold"/>
                                        <p:tgtEl>
                                          <p:spTgt spid="8195"/>
                                        </p:tgtEl>
                                        <p:attrNameLst>
                                          <p:attrName>ppt_x</p:attrName>
                                        </p:attrNameLst>
                                      </p:cBhvr>
                                      <p:tavLst>
                                        <p:tav tm="0">
                                          <p:val>
                                            <p:strVal val="#ppt_x"/>
                                          </p:val>
                                        </p:tav>
                                        <p:tav tm="100000">
                                          <p:val>
                                            <p:strVal val="#ppt_x"/>
                                          </p:val>
                                        </p:tav>
                                      </p:tavLst>
                                    </p:anim>
                                    <p:anim calcmode="lin" valueType="num">
                                      <p:cBhvr additive="base">
                                        <p:cTn id="14" dur="500" fill="hold"/>
                                        <p:tgtEl>
                                          <p:spTgt spid="819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arn(inVertical)">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8200"/>
                                        </p:tgtEl>
                                        <p:attrNameLst>
                                          <p:attrName>style.visibility</p:attrName>
                                        </p:attrNameLst>
                                      </p:cBhvr>
                                      <p:to>
                                        <p:strVal val="visible"/>
                                      </p:to>
                                    </p:set>
                                    <p:anim calcmode="lin" valueType="num">
                                      <p:cBhvr additive="base">
                                        <p:cTn id="24" dur="500" fill="hold"/>
                                        <p:tgtEl>
                                          <p:spTgt spid="8200"/>
                                        </p:tgtEl>
                                        <p:attrNameLst>
                                          <p:attrName>ppt_x</p:attrName>
                                        </p:attrNameLst>
                                      </p:cBhvr>
                                      <p:tavLst>
                                        <p:tav tm="0">
                                          <p:val>
                                            <p:strVal val="1+#ppt_w/2"/>
                                          </p:val>
                                        </p:tav>
                                        <p:tav tm="100000">
                                          <p:val>
                                            <p:strVal val="#ppt_x"/>
                                          </p:val>
                                        </p:tav>
                                      </p:tavLst>
                                    </p:anim>
                                    <p:anim calcmode="lin" valueType="num">
                                      <p:cBhvr additive="base">
                                        <p:cTn id="25" dur="500" fill="hold"/>
                                        <p:tgtEl>
                                          <p:spTgt spid="8200"/>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8198"/>
                                        </p:tgtEl>
                                        <p:attrNameLst>
                                          <p:attrName>style.visibility</p:attrName>
                                        </p:attrNameLst>
                                      </p:cBhvr>
                                      <p:to>
                                        <p:strVal val="visible"/>
                                      </p:to>
                                    </p:set>
                                    <p:anim calcmode="lin" valueType="num">
                                      <p:cBhvr additive="base">
                                        <p:cTn id="28" dur="500" fill="hold"/>
                                        <p:tgtEl>
                                          <p:spTgt spid="8198"/>
                                        </p:tgtEl>
                                        <p:attrNameLst>
                                          <p:attrName>ppt_x</p:attrName>
                                        </p:attrNameLst>
                                      </p:cBhvr>
                                      <p:tavLst>
                                        <p:tav tm="0">
                                          <p:val>
                                            <p:strVal val="1+#ppt_w/2"/>
                                          </p:val>
                                        </p:tav>
                                        <p:tav tm="100000">
                                          <p:val>
                                            <p:strVal val="#ppt_x"/>
                                          </p:val>
                                        </p:tav>
                                      </p:tavLst>
                                    </p:anim>
                                    <p:anim calcmode="lin" valueType="num">
                                      <p:cBhvr additive="base">
                                        <p:cTn id="29" dur="500" fill="hold"/>
                                        <p:tgtEl>
                                          <p:spTgt spid="819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6"/>
          <p:cNvSpPr/>
          <p:nvPr/>
        </p:nvSpPr>
        <p:spPr>
          <a:xfrm>
            <a:off x="638175" y="534987"/>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2"/>
                </a:solidFill>
              </a:rPr>
              <a:t>Supports</a:t>
            </a:r>
            <a:endParaRPr lang="zh-CN" altLang="en-US" dirty="0">
              <a:solidFill>
                <a:schemeClr val="bg2"/>
              </a:solidFill>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175" y="3278187"/>
            <a:ext cx="4886325" cy="299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175" y="2182428"/>
            <a:ext cx="5715000" cy="112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826" y="1982787"/>
            <a:ext cx="6610350" cy="425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5" descr="C:\Users\huangt\Downloads\Bridge Reference\Pic\Supports.jpg"/>
          <p:cNvPicPr/>
          <p:nvPr/>
        </p:nvPicPr>
        <p:blipFill>
          <a:blip r:embed="rId6">
            <a:extLst>
              <a:ext uri="{28A0092B-C50C-407E-A947-70E740481C1C}">
                <a14:useLocalDpi xmlns:a14="http://schemas.microsoft.com/office/drawing/2010/main" val="0"/>
              </a:ext>
            </a:extLst>
          </a:blip>
          <a:srcRect/>
          <a:stretch>
            <a:fillRect/>
          </a:stretch>
        </p:blipFill>
        <p:spPr bwMode="auto">
          <a:xfrm>
            <a:off x="5674929" y="230187"/>
            <a:ext cx="7010400" cy="6496877"/>
          </a:xfrm>
          <a:prstGeom prst="rect">
            <a:avLst/>
          </a:prstGeom>
          <a:noFill/>
          <a:ln>
            <a:noFill/>
          </a:ln>
        </p:spPr>
      </p:pic>
      <p:pic>
        <p:nvPicPr>
          <p:cNvPr id="7" name="Picture 2" descr="C:\Users\huangt\Downloads\Bridge\Pictures\舟山跨海大桥.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56819" y="4888739"/>
            <a:ext cx="5238750" cy="3676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462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additive="base">
                                        <p:cTn id="7" dur="500" fill="hold"/>
                                        <p:tgtEl>
                                          <p:spTgt spid="9218"/>
                                        </p:tgtEl>
                                        <p:attrNameLst>
                                          <p:attrName>ppt_x</p:attrName>
                                        </p:attrNameLst>
                                      </p:cBhvr>
                                      <p:tavLst>
                                        <p:tav tm="0">
                                          <p:val>
                                            <p:strVal val="#ppt_x"/>
                                          </p:val>
                                        </p:tav>
                                        <p:tav tm="100000">
                                          <p:val>
                                            <p:strVal val="#ppt_x"/>
                                          </p:val>
                                        </p:tav>
                                      </p:tavLst>
                                    </p:anim>
                                    <p:anim calcmode="lin" valueType="num">
                                      <p:cBhvr additive="base">
                                        <p:cTn id="8" dur="500" fill="hold"/>
                                        <p:tgtEl>
                                          <p:spTgt spid="92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9220"/>
                                        </p:tgtEl>
                                        <p:attrNameLst>
                                          <p:attrName>style.visibility</p:attrName>
                                        </p:attrNameLst>
                                      </p:cBhvr>
                                      <p:to>
                                        <p:strVal val="visible"/>
                                      </p:to>
                                    </p:set>
                                    <p:anim calcmode="lin" valueType="num">
                                      <p:cBhvr additive="base">
                                        <p:cTn id="13" dur="500" fill="hold"/>
                                        <p:tgtEl>
                                          <p:spTgt spid="9220"/>
                                        </p:tgtEl>
                                        <p:attrNameLst>
                                          <p:attrName>ppt_x</p:attrName>
                                        </p:attrNameLst>
                                      </p:cBhvr>
                                      <p:tavLst>
                                        <p:tav tm="0">
                                          <p:val>
                                            <p:strVal val="#ppt_x"/>
                                          </p:val>
                                        </p:tav>
                                        <p:tav tm="100000">
                                          <p:val>
                                            <p:strVal val="#ppt_x"/>
                                          </p:val>
                                        </p:tav>
                                      </p:tavLst>
                                    </p:anim>
                                    <p:anim calcmode="lin" valueType="num">
                                      <p:cBhvr additive="base">
                                        <p:cTn id="14" dur="500" fill="hold"/>
                                        <p:tgtEl>
                                          <p:spTgt spid="9220"/>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arn(inVertical)">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down)">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up)">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7775" y="3211513"/>
            <a:ext cx="4095750" cy="333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圆角矩形 6"/>
          <p:cNvSpPr/>
          <p:nvPr/>
        </p:nvSpPr>
        <p:spPr>
          <a:xfrm>
            <a:off x="638175" y="534987"/>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2"/>
                </a:solidFill>
              </a:rPr>
              <a:t>Supports</a:t>
            </a:r>
            <a:endParaRPr lang="zh-CN" altLang="en-US" dirty="0">
              <a:solidFill>
                <a:schemeClr val="bg2"/>
              </a:solidFill>
            </a:endParaRPr>
          </a:p>
        </p:txBody>
      </p:sp>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937" y="2058988"/>
            <a:ext cx="4543425"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9187" y="1952187"/>
            <a:ext cx="4448175" cy="458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descr="C:\Users\huangt\Downloads\1.jpg"/>
          <p:cNvPicPr/>
          <p:nvPr/>
        </p:nvPicPr>
        <p:blipFill>
          <a:blip r:embed="rId6">
            <a:extLst>
              <a:ext uri="{28A0092B-C50C-407E-A947-70E740481C1C}">
                <a14:useLocalDpi xmlns:a14="http://schemas.microsoft.com/office/drawing/2010/main" val="0"/>
              </a:ext>
            </a:extLst>
          </a:blip>
          <a:srcRect/>
          <a:stretch>
            <a:fillRect/>
          </a:stretch>
        </p:blipFill>
        <p:spPr bwMode="auto">
          <a:xfrm>
            <a:off x="6581775" y="312348"/>
            <a:ext cx="5080000" cy="3423039"/>
          </a:xfrm>
          <a:prstGeom prst="rect">
            <a:avLst/>
          </a:prstGeom>
          <a:noFill/>
          <a:ln>
            <a:noFill/>
          </a:ln>
        </p:spPr>
      </p:pic>
      <p:pic>
        <p:nvPicPr>
          <p:cNvPr id="11" name="Picture 10" descr="C:\Users\huangt\Downloads\Bridge Reference\Pic\T-Support2.jpg"/>
          <p:cNvPicPr/>
          <p:nvPr/>
        </p:nvPicPr>
        <p:blipFill>
          <a:blip r:embed="rId7">
            <a:extLst>
              <a:ext uri="{28A0092B-C50C-407E-A947-70E740481C1C}">
                <a14:useLocalDpi xmlns:a14="http://schemas.microsoft.com/office/drawing/2010/main" val="0"/>
              </a:ext>
            </a:extLst>
          </a:blip>
          <a:srcRect/>
          <a:stretch>
            <a:fillRect/>
          </a:stretch>
        </p:blipFill>
        <p:spPr bwMode="auto">
          <a:xfrm>
            <a:off x="6581775" y="3735387"/>
            <a:ext cx="5080000" cy="5257800"/>
          </a:xfrm>
          <a:prstGeom prst="rect">
            <a:avLst/>
          </a:prstGeom>
          <a:noFill/>
          <a:ln>
            <a:noFill/>
          </a:ln>
        </p:spPr>
      </p:pic>
    </p:spTree>
    <p:extLst>
      <p:ext uri="{BB962C8B-B14F-4D97-AF65-F5344CB8AC3E}">
        <p14:creationId xmlns:p14="http://schemas.microsoft.com/office/powerpoint/2010/main" val="23762602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 calcmode="lin" valueType="num">
                                      <p:cBhvr additive="base">
                                        <p:cTn id="7" dur="500" fill="hold"/>
                                        <p:tgtEl>
                                          <p:spTgt spid="10242"/>
                                        </p:tgtEl>
                                        <p:attrNameLst>
                                          <p:attrName>ppt_x</p:attrName>
                                        </p:attrNameLst>
                                      </p:cBhvr>
                                      <p:tavLst>
                                        <p:tav tm="0">
                                          <p:val>
                                            <p:strVal val="#ppt_x"/>
                                          </p:val>
                                        </p:tav>
                                        <p:tav tm="100000">
                                          <p:val>
                                            <p:strVal val="#ppt_x"/>
                                          </p:val>
                                        </p:tav>
                                      </p:tavLst>
                                    </p:anim>
                                    <p:anim calcmode="lin" valueType="num">
                                      <p:cBhvr additive="base">
                                        <p:cTn id="8" dur="500" fill="hold"/>
                                        <p:tgtEl>
                                          <p:spTgt spid="1024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10243"/>
                                        </p:tgtEl>
                                        <p:attrNameLst>
                                          <p:attrName>style.visibility</p:attrName>
                                        </p:attrNameLst>
                                      </p:cBhvr>
                                      <p:to>
                                        <p:strVal val="visible"/>
                                      </p:to>
                                    </p:set>
                                    <p:anim calcmode="lin" valueType="num">
                                      <p:cBhvr additive="base">
                                        <p:cTn id="13" dur="500" fill="hold"/>
                                        <p:tgtEl>
                                          <p:spTgt spid="10243"/>
                                        </p:tgtEl>
                                        <p:attrNameLst>
                                          <p:attrName>ppt_x</p:attrName>
                                        </p:attrNameLst>
                                      </p:cBhvr>
                                      <p:tavLst>
                                        <p:tav tm="0">
                                          <p:val>
                                            <p:strVal val="#ppt_x"/>
                                          </p:val>
                                        </p:tav>
                                        <p:tav tm="100000">
                                          <p:val>
                                            <p:strVal val="#ppt_x"/>
                                          </p:val>
                                        </p:tav>
                                      </p:tavLst>
                                    </p:anim>
                                    <p:anim calcmode="lin" valueType="num">
                                      <p:cBhvr additive="base">
                                        <p:cTn id="14" dur="500" fill="hold"/>
                                        <p:tgtEl>
                                          <p:spTgt spid="10243"/>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arn(inVertical)">
                                      <p:cBhvr>
                                        <p:cTn id="24" dur="500"/>
                                        <p:tgtEl>
                                          <p:spTgt spid="10"/>
                                        </p:tgtEl>
                                      </p:cBhvr>
                                    </p:animEffect>
                                  </p:childTnLst>
                                </p:cTn>
                              </p:par>
                              <p:par>
                                <p:cTn id="25" presetID="16" presetClass="entr" presetSubtype="21"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inVertic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6"/>
          <p:cNvSpPr/>
          <p:nvPr/>
        </p:nvSpPr>
        <p:spPr>
          <a:xfrm>
            <a:off x="638175" y="534987"/>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2"/>
                </a:solidFill>
              </a:rPr>
              <a:t>Foundation</a:t>
            </a:r>
            <a:endParaRPr lang="zh-CN" altLang="en-US" dirty="0">
              <a:solidFill>
                <a:schemeClr val="bg2"/>
              </a:solidFill>
            </a:endParaRPr>
          </a:p>
        </p:txBody>
      </p:sp>
      <p:pic>
        <p:nvPicPr>
          <p:cNvPr id="3" name="Picture 2"/>
          <p:cNvPicPr/>
          <p:nvPr/>
        </p:nvPicPr>
        <p:blipFill>
          <a:blip r:embed="rId3">
            <a:extLst>
              <a:ext uri="{28A0092B-C50C-407E-A947-70E740481C1C}">
                <a14:useLocalDpi xmlns:a14="http://schemas.microsoft.com/office/drawing/2010/main" val="0"/>
              </a:ext>
            </a:extLst>
          </a:blip>
          <a:srcRect/>
          <a:stretch>
            <a:fillRect/>
          </a:stretch>
        </p:blipFill>
        <p:spPr bwMode="auto">
          <a:xfrm>
            <a:off x="1476375" y="1373187"/>
            <a:ext cx="3981450" cy="4657725"/>
          </a:xfrm>
          <a:prstGeom prst="rect">
            <a:avLst/>
          </a:prstGeom>
          <a:noFill/>
          <a:ln>
            <a:noFill/>
          </a:ln>
        </p:spPr>
      </p:pic>
      <p:pic>
        <p:nvPicPr>
          <p:cNvPr id="5" name="Picture 4"/>
          <p:cNvPicPr/>
          <p:nvPr/>
        </p:nvPicPr>
        <p:blipFill>
          <a:blip r:embed="rId4">
            <a:extLst>
              <a:ext uri="{28A0092B-C50C-407E-A947-70E740481C1C}">
                <a14:useLocalDpi xmlns:a14="http://schemas.microsoft.com/office/drawing/2010/main" val="0"/>
              </a:ext>
            </a:extLst>
          </a:blip>
          <a:srcRect/>
          <a:stretch>
            <a:fillRect/>
          </a:stretch>
        </p:blipFill>
        <p:spPr bwMode="auto">
          <a:xfrm>
            <a:off x="7419975" y="382587"/>
            <a:ext cx="3952875" cy="6219825"/>
          </a:xfrm>
          <a:prstGeom prst="rect">
            <a:avLst/>
          </a:prstGeom>
          <a:noFill/>
          <a:ln>
            <a:noFill/>
          </a:ln>
        </p:spPr>
      </p:pic>
      <p:pic>
        <p:nvPicPr>
          <p:cNvPr id="6" name="Picture 5"/>
          <p:cNvPicPr/>
          <p:nvPr/>
        </p:nvPicPr>
        <p:blipFill>
          <a:blip r:embed="rId5">
            <a:extLst>
              <a:ext uri="{28A0092B-C50C-407E-A947-70E740481C1C}">
                <a14:useLocalDpi xmlns:a14="http://schemas.microsoft.com/office/drawing/2010/main" val="0"/>
              </a:ext>
            </a:extLst>
          </a:blip>
          <a:srcRect/>
          <a:stretch>
            <a:fillRect/>
          </a:stretch>
        </p:blipFill>
        <p:spPr bwMode="auto">
          <a:xfrm>
            <a:off x="1372914" y="6602412"/>
            <a:ext cx="4076700" cy="1990725"/>
          </a:xfrm>
          <a:prstGeom prst="rect">
            <a:avLst/>
          </a:prstGeom>
          <a:noFill/>
          <a:ln>
            <a:noFill/>
          </a:ln>
        </p:spPr>
      </p:pic>
      <p:pic>
        <p:nvPicPr>
          <p:cNvPr id="7" name="Picture 6"/>
          <p:cNvPicPr/>
          <p:nvPr/>
        </p:nvPicPr>
        <p:blipFill>
          <a:blip r:embed="rId6">
            <a:extLst>
              <a:ext uri="{28A0092B-C50C-407E-A947-70E740481C1C}">
                <a14:useLocalDpi xmlns:a14="http://schemas.microsoft.com/office/drawing/2010/main" val="0"/>
              </a:ext>
            </a:extLst>
          </a:blip>
          <a:srcRect/>
          <a:stretch>
            <a:fillRect/>
          </a:stretch>
        </p:blipFill>
        <p:spPr bwMode="auto">
          <a:xfrm>
            <a:off x="6810375" y="6617137"/>
            <a:ext cx="4010025" cy="1990725"/>
          </a:xfrm>
          <a:prstGeom prst="rect">
            <a:avLst/>
          </a:prstGeom>
          <a:noFill/>
          <a:ln>
            <a:noFill/>
          </a:ln>
        </p:spPr>
      </p:pic>
    </p:spTree>
    <p:extLst>
      <p:ext uri="{BB962C8B-B14F-4D97-AF65-F5344CB8AC3E}">
        <p14:creationId xmlns:p14="http://schemas.microsoft.com/office/powerpoint/2010/main" val="3362231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6"/>
          <p:cNvSpPr/>
          <p:nvPr/>
        </p:nvSpPr>
        <p:spPr>
          <a:xfrm>
            <a:off x="638175" y="534987"/>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2"/>
                </a:solidFill>
              </a:rPr>
              <a:t>Modeling</a:t>
            </a:r>
            <a:endParaRPr lang="zh-CN" altLang="en-US" dirty="0">
              <a:solidFill>
                <a:schemeClr val="bg2"/>
              </a:solidFill>
            </a:endParaRPr>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1949" y="1206268"/>
            <a:ext cx="11338626" cy="7710719"/>
          </a:xfrm>
          <a:prstGeom prst="rect">
            <a:avLst/>
          </a:prstGeom>
          <a:noFill/>
          <a:ln>
            <a:noFill/>
          </a:ln>
        </p:spPr>
      </p:pic>
    </p:spTree>
    <p:extLst>
      <p:ext uri="{BB962C8B-B14F-4D97-AF65-F5344CB8AC3E}">
        <p14:creationId xmlns:p14="http://schemas.microsoft.com/office/powerpoint/2010/main" val="4085259175"/>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Agenda</a:t>
            </a:r>
            <a:endParaRPr lang="en-US" dirty="0"/>
          </a:p>
        </p:txBody>
      </p:sp>
      <p:sp>
        <p:nvSpPr>
          <p:cNvPr id="3" name="Content Placeholder 2"/>
          <p:cNvSpPr>
            <a:spLocks noGrp="1"/>
          </p:cNvSpPr>
          <p:nvPr>
            <p:ph idx="1"/>
          </p:nvPr>
        </p:nvSpPr>
        <p:spPr/>
        <p:txBody>
          <a:bodyPr/>
          <a:lstStyle/>
          <a:p>
            <a:r>
              <a:rPr lang="en-US" dirty="0" smtClean="0"/>
              <a:t>Bridge types &amp; scope</a:t>
            </a:r>
          </a:p>
          <a:p>
            <a:r>
              <a:rPr lang="en-US" dirty="0" smtClean="0"/>
              <a:t>How </a:t>
            </a:r>
            <a:r>
              <a:rPr lang="en-US" dirty="0"/>
              <a:t>to design a </a:t>
            </a:r>
            <a:r>
              <a:rPr lang="en-US" dirty="0" smtClean="0"/>
              <a:t>bridge</a:t>
            </a:r>
          </a:p>
          <a:p>
            <a:r>
              <a:rPr lang="en-US" dirty="0"/>
              <a:t>What can </a:t>
            </a:r>
            <a:r>
              <a:rPr lang="en-US" dirty="0" smtClean="0"/>
              <a:t>Civil 3D </a:t>
            </a:r>
            <a:r>
              <a:rPr lang="en-US" dirty="0"/>
              <a:t>do in the bridge </a:t>
            </a:r>
            <a:r>
              <a:rPr lang="en-US" dirty="0" smtClean="0"/>
              <a:t>designing</a:t>
            </a:r>
          </a:p>
          <a:p>
            <a:r>
              <a:rPr lang="en-US" dirty="0" smtClean="0"/>
              <a:t>Overview</a:t>
            </a:r>
          </a:p>
        </p:txBody>
      </p:sp>
      <p:pic>
        <p:nvPicPr>
          <p:cNvPr id="4" name="Picture 3"/>
          <p:cNvPicPr/>
          <p:nvPr/>
        </p:nvPicPr>
        <p:blipFill>
          <a:blip r:embed="rId3" cstate="print"/>
          <a:srcRect/>
          <a:stretch>
            <a:fillRect/>
          </a:stretch>
        </p:blipFill>
        <p:spPr bwMode="auto">
          <a:xfrm>
            <a:off x="3686175" y="4268787"/>
            <a:ext cx="6629400" cy="4667634"/>
          </a:xfrm>
          <a:prstGeom prst="rect">
            <a:avLst/>
          </a:prstGeom>
          <a:noFill/>
          <a:ln w="9525">
            <a:noFill/>
            <a:miter lim="800000"/>
            <a:headEnd/>
            <a:tailEnd/>
          </a:ln>
        </p:spPr>
      </p:pic>
    </p:spTree>
    <p:extLst>
      <p:ext uri="{BB962C8B-B14F-4D97-AF65-F5344CB8AC3E}">
        <p14:creationId xmlns:p14="http://schemas.microsoft.com/office/powerpoint/2010/main" val="3254267978"/>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6"/>
          <p:cNvSpPr/>
          <p:nvPr/>
        </p:nvSpPr>
        <p:spPr>
          <a:xfrm>
            <a:off x="638175" y="534987"/>
            <a:ext cx="1952606" cy="91440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2"/>
                </a:solidFill>
              </a:rPr>
              <a:t>Structure</a:t>
            </a:r>
          </a:p>
          <a:p>
            <a:pPr algn="ctr"/>
            <a:r>
              <a:rPr lang="en-US" altLang="zh-CN" dirty="0" smtClean="0">
                <a:solidFill>
                  <a:schemeClr val="bg2"/>
                </a:solidFill>
              </a:rPr>
              <a:t>Analysis</a:t>
            </a:r>
            <a:endParaRPr lang="zh-CN" altLang="en-US" dirty="0">
              <a:solidFill>
                <a:schemeClr val="bg2"/>
              </a:solidFill>
            </a:endParaRPr>
          </a:p>
        </p:txBody>
      </p:sp>
      <p:pic>
        <p:nvPicPr>
          <p:cNvPr id="7" name="Picture 6" descr="C:\Documents and Settings\mangonn\Desktop\temp\RobotSAPro_Flexshot3-d_final\PPT\RobotSAPro_Flexshot3-d-24.png"/>
          <p:cNvPicPr>
            <a:picLocks noChangeAspect="1" noChangeArrowheads="1"/>
          </p:cNvPicPr>
          <p:nvPr/>
        </p:nvPicPr>
        <p:blipFill>
          <a:blip r:embed="rId3" cstate="print"/>
          <a:srcRect/>
          <a:stretch>
            <a:fillRect/>
          </a:stretch>
        </p:blipFill>
        <p:spPr bwMode="auto">
          <a:xfrm>
            <a:off x="104774" y="1754186"/>
            <a:ext cx="6629401" cy="6629401"/>
          </a:xfrm>
          <a:prstGeom prst="rect">
            <a:avLst/>
          </a:prstGeom>
          <a:noFill/>
          <a:ln w="9525">
            <a:noFill/>
            <a:miter lim="800000"/>
            <a:headEnd/>
            <a:tailEnd/>
          </a:ln>
        </p:spPr>
      </p:pic>
      <p:pic>
        <p:nvPicPr>
          <p:cNvPr id="8" name="Picture 7" descr="autocad_revit_structure_suite_2011_boxshot_ppt.png"/>
          <p:cNvPicPr>
            <a:picLocks noChangeAspect="1"/>
          </p:cNvPicPr>
          <p:nvPr/>
        </p:nvPicPr>
        <p:blipFill>
          <a:blip r:embed="rId4" cstate="print"/>
          <a:stretch>
            <a:fillRect/>
          </a:stretch>
        </p:blipFill>
        <p:spPr>
          <a:xfrm>
            <a:off x="3914775" y="1750518"/>
            <a:ext cx="6553200" cy="6404469"/>
          </a:xfrm>
          <a:prstGeom prst="rect">
            <a:avLst/>
          </a:prstGeom>
        </p:spPr>
      </p:pic>
      <p:pic>
        <p:nvPicPr>
          <p:cNvPr id="3074" name="Picture 2" descr="Ansy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14563" y="2820987"/>
            <a:ext cx="1533525" cy="154305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image-7.verycd.com/3be85710f04d013179b351c43ed09eb039655(120x120)/thumb.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14564" y="4949084"/>
            <a:ext cx="1533525" cy="1533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6589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 calcmode="lin" valueType="num">
                                      <p:cBhvr additive="base">
                                        <p:cTn id="7" dur="500" fill="hold"/>
                                        <p:tgtEl>
                                          <p:spTgt spid="3076"/>
                                        </p:tgtEl>
                                        <p:attrNameLst>
                                          <p:attrName>ppt_x</p:attrName>
                                        </p:attrNameLst>
                                      </p:cBhvr>
                                      <p:tavLst>
                                        <p:tav tm="0">
                                          <p:val>
                                            <p:strVal val="1+#ppt_w/2"/>
                                          </p:val>
                                        </p:tav>
                                        <p:tav tm="100000">
                                          <p:val>
                                            <p:strVal val="#ppt_x"/>
                                          </p:val>
                                        </p:tav>
                                      </p:tavLst>
                                    </p:anim>
                                    <p:anim calcmode="lin" valueType="num">
                                      <p:cBhvr additive="base">
                                        <p:cTn id="8" dur="500" fill="hold"/>
                                        <p:tgtEl>
                                          <p:spTgt spid="307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074"/>
                                        </p:tgtEl>
                                        <p:attrNameLst>
                                          <p:attrName>style.visibility</p:attrName>
                                        </p:attrNameLst>
                                      </p:cBhvr>
                                      <p:to>
                                        <p:strVal val="visible"/>
                                      </p:to>
                                    </p:set>
                                    <p:anim calcmode="lin" valueType="num">
                                      <p:cBhvr additive="base">
                                        <p:cTn id="11" dur="500" fill="hold"/>
                                        <p:tgtEl>
                                          <p:spTgt spid="3074"/>
                                        </p:tgtEl>
                                        <p:attrNameLst>
                                          <p:attrName>ppt_x</p:attrName>
                                        </p:attrNameLst>
                                      </p:cBhvr>
                                      <p:tavLst>
                                        <p:tav tm="0">
                                          <p:val>
                                            <p:strVal val="1+#ppt_w/2"/>
                                          </p:val>
                                        </p:tav>
                                        <p:tav tm="100000">
                                          <p:val>
                                            <p:strVal val="#ppt_x"/>
                                          </p:val>
                                        </p:tav>
                                      </p:tavLst>
                                    </p:anim>
                                    <p:anim calcmode="lin" valueType="num">
                                      <p:cBhvr additive="base">
                                        <p:cTn id="12" dur="500" fill="hold"/>
                                        <p:tgtEl>
                                          <p:spTgt spid="30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18"/>
          <p:cNvSpPr/>
          <p:nvPr/>
        </p:nvSpPr>
        <p:spPr>
          <a:xfrm>
            <a:off x="790575" y="611187"/>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2"/>
                </a:solidFill>
              </a:rPr>
              <a:t>Drawings</a:t>
            </a:r>
            <a:endParaRPr lang="zh-CN" altLang="en-US" dirty="0">
              <a:solidFill>
                <a:schemeClr val="bg2"/>
              </a:solidFill>
            </a:endParaRPr>
          </a:p>
        </p:txBody>
      </p:sp>
      <p:sp>
        <p:nvSpPr>
          <p:cNvPr id="6" name="圆角矩形 20"/>
          <p:cNvSpPr/>
          <p:nvPr/>
        </p:nvSpPr>
        <p:spPr>
          <a:xfrm>
            <a:off x="790575" y="4040187"/>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2"/>
                </a:solidFill>
              </a:rPr>
              <a:t>Reports</a:t>
            </a:r>
            <a:endParaRPr lang="zh-CN" altLang="en-US" dirty="0">
              <a:solidFill>
                <a:schemeClr val="bg2"/>
              </a:solidFill>
            </a:endParaRPr>
          </a:p>
        </p:txBody>
      </p:sp>
      <p:pic>
        <p:nvPicPr>
          <p:cNvPr id="12290" name="Picture 2" descr="桥梁设计.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81375" y="306387"/>
            <a:ext cx="5238750" cy="3733800"/>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http://www.civilcn.com/d/file/shuili/tuzhi/qlsd/2008-01-28/1fd4c97fbe1f40ddddf20584021f814a.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94175" y="896110"/>
            <a:ext cx="4038600" cy="29718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www.civilcn.com/d/file/shuili/tuzhi/qlsd/2007-11-28/996e29f7af35984fbc44eaab4c3749b6.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10175" y="382587"/>
            <a:ext cx="4229100" cy="356235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http://www.7108.com/lqsd/UploadSoftPic/200810/2008101310390708.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10375" y="543246"/>
            <a:ext cx="4953000" cy="3429001"/>
          </a:xfrm>
          <a:prstGeom prst="rect">
            <a:avLst/>
          </a:prstGeom>
          <a:noFill/>
          <a:extLst>
            <a:ext uri="{909E8E84-426E-40DD-AFC4-6F175D3DCCD1}">
              <a14:hiddenFill xmlns:a14="http://schemas.microsoft.com/office/drawing/2010/main">
                <a:solidFill>
                  <a:srgbClr val="FFFFFF"/>
                </a:solidFill>
              </a14:hiddenFill>
            </a:ext>
          </a:extLst>
        </p:spPr>
      </p:pic>
      <p:pic>
        <p:nvPicPr>
          <p:cNvPr id="12302" name="Picture 14" descr="http://www.chinametro.net/CMNMWebEditor/UploadFile/20045279913130.GI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85975" y="5716587"/>
            <a:ext cx="3333750" cy="25812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info.tgnet.cn/Info/Images/2007/01/02/7287141775_214629.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19775" y="5259387"/>
            <a:ext cx="4572000" cy="3190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2431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 calcmode="lin" valueType="num">
                                      <p:cBhvr additive="base">
                                        <p:cTn id="7" dur="500" fill="hold"/>
                                        <p:tgtEl>
                                          <p:spTgt spid="12290"/>
                                        </p:tgtEl>
                                        <p:attrNameLst>
                                          <p:attrName>ppt_x</p:attrName>
                                        </p:attrNameLst>
                                      </p:cBhvr>
                                      <p:tavLst>
                                        <p:tav tm="0">
                                          <p:val>
                                            <p:strVal val="1+#ppt_w/2"/>
                                          </p:val>
                                        </p:tav>
                                        <p:tav tm="100000">
                                          <p:val>
                                            <p:strVal val="#ppt_x"/>
                                          </p:val>
                                        </p:tav>
                                      </p:tavLst>
                                    </p:anim>
                                    <p:anim calcmode="lin" valueType="num">
                                      <p:cBhvr additive="base">
                                        <p:cTn id="8" dur="500" fill="hold"/>
                                        <p:tgtEl>
                                          <p:spTgt spid="1229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2298"/>
                                        </p:tgtEl>
                                        <p:attrNameLst>
                                          <p:attrName>style.visibility</p:attrName>
                                        </p:attrNameLst>
                                      </p:cBhvr>
                                      <p:to>
                                        <p:strVal val="visible"/>
                                      </p:to>
                                    </p:set>
                                    <p:anim calcmode="lin" valueType="num">
                                      <p:cBhvr additive="base">
                                        <p:cTn id="13" dur="500" fill="hold"/>
                                        <p:tgtEl>
                                          <p:spTgt spid="12298"/>
                                        </p:tgtEl>
                                        <p:attrNameLst>
                                          <p:attrName>ppt_x</p:attrName>
                                        </p:attrNameLst>
                                      </p:cBhvr>
                                      <p:tavLst>
                                        <p:tav tm="0">
                                          <p:val>
                                            <p:strVal val="1+#ppt_w/2"/>
                                          </p:val>
                                        </p:tav>
                                        <p:tav tm="100000">
                                          <p:val>
                                            <p:strVal val="#ppt_x"/>
                                          </p:val>
                                        </p:tav>
                                      </p:tavLst>
                                    </p:anim>
                                    <p:anim calcmode="lin" valueType="num">
                                      <p:cBhvr additive="base">
                                        <p:cTn id="14" dur="500" fill="hold"/>
                                        <p:tgtEl>
                                          <p:spTgt spid="1229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1+#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302"/>
                                        </p:tgtEl>
                                        <p:attrNameLst>
                                          <p:attrName>style.visibility</p:attrName>
                                        </p:attrNameLst>
                                      </p:cBhvr>
                                      <p:to>
                                        <p:strVal val="visible"/>
                                      </p:to>
                                    </p:set>
                                    <p:animEffect transition="in" filter="fade">
                                      <p:cBhvr>
                                        <p:cTn id="31" dur="500"/>
                                        <p:tgtEl>
                                          <p:spTgt spid="12302"/>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18"/>
          <p:cNvSpPr/>
          <p:nvPr/>
        </p:nvSpPr>
        <p:spPr>
          <a:xfrm>
            <a:off x="790575" y="611187"/>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2"/>
                </a:solidFill>
              </a:rPr>
              <a:t>Overview</a:t>
            </a:r>
          </a:p>
        </p:txBody>
      </p:sp>
      <p:sp>
        <p:nvSpPr>
          <p:cNvPr id="5" name="Rectangle 4"/>
          <p:cNvSpPr/>
          <p:nvPr/>
        </p:nvSpPr>
        <p:spPr>
          <a:xfrm>
            <a:off x="2687595" y="5487987"/>
            <a:ext cx="6505575" cy="1692771"/>
          </a:xfrm>
          <a:prstGeom prst="rect">
            <a:avLst/>
          </a:prstGeom>
        </p:spPr>
        <p:txBody>
          <a:bodyPr>
            <a:spAutoFit/>
          </a:bodyPr>
          <a:lstStyle/>
          <a:p>
            <a:r>
              <a:rPr lang="en-US" dirty="0">
                <a:solidFill>
                  <a:srgbClr val="EE5500"/>
                </a:solidFill>
              </a:rPr>
              <a:t>Continuous </a:t>
            </a:r>
            <a:r>
              <a:rPr lang="en-US" dirty="0" smtClean="0">
                <a:solidFill>
                  <a:srgbClr val="EE5500"/>
                </a:solidFill>
              </a:rPr>
              <a:t>Truss</a:t>
            </a:r>
            <a:r>
              <a:rPr lang="en-US" dirty="0" smtClean="0"/>
              <a:t> </a:t>
            </a:r>
            <a:r>
              <a:rPr lang="en-US" dirty="0" smtClean="0">
                <a:solidFill>
                  <a:srgbClr val="EE5500"/>
                </a:solidFill>
              </a:rPr>
              <a:t>Bridge</a:t>
            </a:r>
            <a:endParaRPr lang="en-US" dirty="0">
              <a:solidFill>
                <a:srgbClr val="EE5500"/>
              </a:solidFill>
            </a:endParaRPr>
          </a:p>
          <a:p>
            <a:r>
              <a:rPr lang="en-US" dirty="0" smtClean="0"/>
              <a:t>Arch </a:t>
            </a:r>
            <a:r>
              <a:rPr lang="en-US" dirty="0"/>
              <a:t>Bridge</a:t>
            </a:r>
          </a:p>
          <a:p>
            <a:r>
              <a:rPr lang="en-US" dirty="0"/>
              <a:t>Suspension Bridge</a:t>
            </a:r>
          </a:p>
          <a:p>
            <a:r>
              <a:rPr lang="en-US" dirty="0"/>
              <a:t>Cable-stayed </a:t>
            </a:r>
            <a:r>
              <a:rPr lang="en-US" dirty="0" smtClean="0"/>
              <a:t>Bridge</a:t>
            </a:r>
            <a:endParaRPr lang="en-US" dirty="0"/>
          </a:p>
        </p:txBody>
      </p:sp>
      <p:sp>
        <p:nvSpPr>
          <p:cNvPr id="6" name="圆角矩形 12"/>
          <p:cNvSpPr/>
          <p:nvPr/>
        </p:nvSpPr>
        <p:spPr>
          <a:xfrm>
            <a:off x="1933575" y="2058987"/>
            <a:ext cx="1952606" cy="807281"/>
          </a:xfrm>
          <a:prstGeom prst="roundRect">
            <a:avLst/>
          </a:prstGeom>
          <a:solidFill>
            <a:srgbClr val="FFC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bg2"/>
                </a:solidFill>
              </a:rPr>
              <a:t>Bridge</a:t>
            </a:r>
          </a:p>
          <a:p>
            <a:pPr algn="ctr"/>
            <a:r>
              <a:rPr lang="en-US" altLang="zh-CN" dirty="0" smtClean="0">
                <a:solidFill>
                  <a:schemeClr val="bg2"/>
                </a:solidFill>
              </a:rPr>
              <a:t>Section</a:t>
            </a:r>
            <a:endParaRPr lang="zh-CN" altLang="en-US" dirty="0">
              <a:solidFill>
                <a:schemeClr val="bg2"/>
              </a:solidFill>
            </a:endParaRPr>
          </a:p>
        </p:txBody>
      </p:sp>
      <p:sp>
        <p:nvSpPr>
          <p:cNvPr id="7" name="圆角矩形 23"/>
          <p:cNvSpPr/>
          <p:nvPr/>
        </p:nvSpPr>
        <p:spPr>
          <a:xfrm>
            <a:off x="5133975" y="2296422"/>
            <a:ext cx="1952606" cy="56984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2"/>
                </a:solidFill>
              </a:rPr>
              <a:t>Supports</a:t>
            </a:r>
            <a:endParaRPr lang="zh-CN" altLang="en-US" dirty="0">
              <a:solidFill>
                <a:schemeClr val="bg2"/>
              </a:solidFill>
            </a:endParaRPr>
          </a:p>
        </p:txBody>
      </p:sp>
      <p:sp>
        <p:nvSpPr>
          <p:cNvPr id="8" name="圆角矩形 24"/>
          <p:cNvSpPr/>
          <p:nvPr/>
        </p:nvSpPr>
        <p:spPr>
          <a:xfrm>
            <a:off x="8715375" y="2296422"/>
            <a:ext cx="1952606" cy="56984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2"/>
                </a:solidFill>
              </a:rPr>
              <a:t>Foundation</a:t>
            </a:r>
            <a:endParaRPr lang="zh-CN" altLang="en-US" dirty="0">
              <a:solidFill>
                <a:schemeClr val="bg2"/>
              </a:solidFill>
            </a:endParaRPr>
          </a:p>
        </p:txBody>
      </p:sp>
      <p:sp>
        <p:nvSpPr>
          <p:cNvPr id="9" name="圆角矩形 18"/>
          <p:cNvSpPr/>
          <p:nvPr/>
        </p:nvSpPr>
        <p:spPr>
          <a:xfrm>
            <a:off x="3491856" y="3927541"/>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2"/>
                </a:solidFill>
              </a:rPr>
              <a:t>Corridor </a:t>
            </a:r>
            <a:endParaRPr lang="zh-CN" altLang="en-US" dirty="0">
              <a:solidFill>
                <a:schemeClr val="bg2"/>
              </a:solidFill>
            </a:endParaRPr>
          </a:p>
        </p:txBody>
      </p:sp>
      <p:sp>
        <p:nvSpPr>
          <p:cNvPr id="10" name="圆角矩形 20"/>
          <p:cNvSpPr/>
          <p:nvPr/>
        </p:nvSpPr>
        <p:spPr>
          <a:xfrm>
            <a:off x="6962775" y="3927541"/>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2"/>
                </a:solidFill>
              </a:rPr>
              <a:t>Intersection</a:t>
            </a:r>
            <a:endParaRPr lang="zh-CN" altLang="en-US" dirty="0">
              <a:solidFill>
                <a:schemeClr val="bg2"/>
              </a:solidFill>
            </a:endParaRPr>
          </a:p>
        </p:txBody>
      </p:sp>
    </p:spTree>
    <p:extLst>
      <p:ext uri="{BB962C8B-B14F-4D97-AF65-F5344CB8AC3E}">
        <p14:creationId xmlns:p14="http://schemas.microsoft.com/office/powerpoint/2010/main" val="27135357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5">
                                            <p:txEl>
                                              <p:pRg st="1" end="1"/>
                                            </p:txEl>
                                          </p:spTgt>
                                        </p:tgtEl>
                                        <p:attrNameLst>
                                          <p:attrName>style.color</p:attrName>
                                        </p:attrNameLst>
                                      </p:cBhvr>
                                      <p:to>
                                        <p:clrVal>
                                          <a:schemeClr val="accent2"/>
                                        </p:clrVal>
                                      </p:to>
                                    </p:set>
                                    <p:set>
                                      <p:cBhvr>
                                        <p:cTn id="7" dur="500" fill="hold"/>
                                        <p:tgtEl>
                                          <p:spTgt spid="5">
                                            <p:txEl>
                                              <p:pRg st="1" end="1"/>
                                            </p:txEl>
                                          </p:spTgt>
                                        </p:tgtEl>
                                        <p:attrNameLst>
                                          <p:attrName>fillcolor</p:attrName>
                                        </p:attrNameLst>
                                      </p:cBhvr>
                                      <p:to>
                                        <p:clrVal>
                                          <a:schemeClr val="accent2"/>
                                        </p:clrVal>
                                      </p:to>
                                    </p:set>
                                    <p:set>
                                      <p:cBhvr>
                                        <p:cTn id="8" dur="500" fill="hold"/>
                                        <p:tgtEl>
                                          <p:spTgt spid="5">
                                            <p:txEl>
                                              <p:pRg st="1" end="1"/>
                                            </p:txEl>
                                          </p:spTgt>
                                        </p:tgtEl>
                                        <p:attrNameLst>
                                          <p:attrName>fill.type</p:attrName>
                                        </p:attrNameLst>
                                      </p:cBhvr>
                                      <p:to>
                                        <p:strVal val="solid"/>
                                      </p:to>
                                    </p:set>
                                  </p:childTnLst>
                                </p:cTn>
                              </p:par>
                              <p:par>
                                <p:cTn id="9" presetID="16" presetClass="emph" presetSubtype="0" fill="hold" nodeType="withEffect">
                                  <p:stCondLst>
                                    <p:cond delay="0"/>
                                  </p:stCondLst>
                                  <p:iterate type="lt">
                                    <p:tmPct val="4000"/>
                                  </p:iterate>
                                  <p:childTnLst>
                                    <p:set>
                                      <p:cBhvr override="childStyle">
                                        <p:cTn id="10" dur="500" fill="hold"/>
                                        <p:tgtEl>
                                          <p:spTgt spid="5">
                                            <p:txEl>
                                              <p:pRg st="2" end="2"/>
                                            </p:txEl>
                                          </p:spTgt>
                                        </p:tgtEl>
                                        <p:attrNameLst>
                                          <p:attrName>style.color</p:attrName>
                                        </p:attrNameLst>
                                      </p:cBhvr>
                                      <p:to>
                                        <p:clrVal>
                                          <a:schemeClr val="accent2"/>
                                        </p:clrVal>
                                      </p:to>
                                    </p:set>
                                    <p:set>
                                      <p:cBhvr>
                                        <p:cTn id="11" dur="500" fill="hold"/>
                                        <p:tgtEl>
                                          <p:spTgt spid="5">
                                            <p:txEl>
                                              <p:pRg st="2" end="2"/>
                                            </p:txEl>
                                          </p:spTgt>
                                        </p:tgtEl>
                                        <p:attrNameLst>
                                          <p:attrName>fillcolor</p:attrName>
                                        </p:attrNameLst>
                                      </p:cBhvr>
                                      <p:to>
                                        <p:clrVal>
                                          <a:schemeClr val="accent2"/>
                                        </p:clrVal>
                                      </p:to>
                                    </p:set>
                                    <p:set>
                                      <p:cBhvr>
                                        <p:cTn id="12" dur="500" fill="hold"/>
                                        <p:tgtEl>
                                          <p:spTgt spid="5">
                                            <p:txEl>
                                              <p:pRg st="2" end="2"/>
                                            </p:txEl>
                                          </p:spTgt>
                                        </p:tgtEl>
                                        <p:attrNameLst>
                                          <p:attrName>fill.type</p:attrName>
                                        </p:attrNameLst>
                                      </p:cBhvr>
                                      <p:to>
                                        <p:strVal val="solid"/>
                                      </p:to>
                                    </p:set>
                                  </p:childTnLst>
                                </p:cTn>
                              </p:par>
                              <p:par>
                                <p:cTn id="13" presetID="16" presetClass="emph" presetSubtype="0" fill="hold" nodeType="withEffect">
                                  <p:stCondLst>
                                    <p:cond delay="0"/>
                                  </p:stCondLst>
                                  <p:iterate type="lt">
                                    <p:tmPct val="4000"/>
                                  </p:iterate>
                                  <p:childTnLst>
                                    <p:set>
                                      <p:cBhvr override="childStyle">
                                        <p:cTn id="14" dur="500" fill="hold"/>
                                        <p:tgtEl>
                                          <p:spTgt spid="5">
                                            <p:txEl>
                                              <p:pRg st="3" end="3"/>
                                            </p:txEl>
                                          </p:spTgt>
                                        </p:tgtEl>
                                        <p:attrNameLst>
                                          <p:attrName>style.color</p:attrName>
                                        </p:attrNameLst>
                                      </p:cBhvr>
                                      <p:to>
                                        <p:clrVal>
                                          <a:schemeClr val="accent2"/>
                                        </p:clrVal>
                                      </p:to>
                                    </p:set>
                                    <p:set>
                                      <p:cBhvr>
                                        <p:cTn id="15" dur="500" fill="hold"/>
                                        <p:tgtEl>
                                          <p:spTgt spid="5">
                                            <p:txEl>
                                              <p:pRg st="3" end="3"/>
                                            </p:txEl>
                                          </p:spTgt>
                                        </p:tgtEl>
                                        <p:attrNameLst>
                                          <p:attrName>fillcolor</p:attrName>
                                        </p:attrNameLst>
                                      </p:cBhvr>
                                      <p:to>
                                        <p:clrVal>
                                          <a:schemeClr val="accent2"/>
                                        </p:clrVal>
                                      </p:to>
                                    </p:set>
                                    <p:set>
                                      <p:cBhvr>
                                        <p:cTn id="16" dur="500" fill="hold"/>
                                        <p:tgtEl>
                                          <p:spTgt spid="5">
                                            <p:txEl>
                                              <p:pRg st="3" end="3"/>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 Portfolio</a:t>
            </a:r>
            <a:endParaRPr lang="en-US" dirty="0"/>
          </a:p>
        </p:txBody>
      </p:sp>
      <p:sp>
        <p:nvSpPr>
          <p:cNvPr id="3" name="Content Placeholder 2"/>
          <p:cNvSpPr>
            <a:spLocks noGrp="1"/>
          </p:cNvSpPr>
          <p:nvPr>
            <p:ph idx="1"/>
          </p:nvPr>
        </p:nvSpPr>
        <p:spPr/>
        <p:txBody>
          <a:bodyPr/>
          <a:lstStyle/>
          <a:p>
            <a:endParaRPr lang="en-US" dirty="0"/>
          </a:p>
        </p:txBody>
      </p:sp>
      <p:pic>
        <p:nvPicPr>
          <p:cNvPr id="4" name="Picture 2"/>
          <p:cNvPicPr>
            <a:picLocks noChangeAspect="1" noChangeArrowheads="1"/>
          </p:cNvPicPr>
          <p:nvPr/>
        </p:nvPicPr>
        <p:blipFill>
          <a:blip r:embed="rId2" cstate="print"/>
          <a:srcRect/>
          <a:stretch>
            <a:fillRect/>
          </a:stretch>
        </p:blipFill>
        <p:spPr bwMode="auto">
          <a:xfrm>
            <a:off x="561975" y="2116992"/>
            <a:ext cx="9220200" cy="6770161"/>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561975" y="2115295"/>
            <a:ext cx="9220200" cy="677016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Q &amp; A</a:t>
            </a:r>
            <a:endParaRPr lang="en-US" dirty="0"/>
          </a:p>
        </p:txBody>
      </p:sp>
    </p:spTree>
    <p:extLst>
      <p:ext uri="{BB962C8B-B14F-4D97-AF65-F5344CB8AC3E}">
        <p14:creationId xmlns:p14="http://schemas.microsoft.com/office/powerpoint/2010/main" val="1308470607"/>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Bridge Types</a:t>
            </a:r>
            <a:endParaRPr lang="en-US" dirty="0"/>
          </a:p>
        </p:txBody>
      </p:sp>
      <p:sp>
        <p:nvSpPr>
          <p:cNvPr id="3" name="Content Placeholder 2"/>
          <p:cNvSpPr>
            <a:spLocks noGrp="1"/>
          </p:cNvSpPr>
          <p:nvPr>
            <p:ph idx="1"/>
          </p:nvPr>
        </p:nvSpPr>
        <p:spPr/>
        <p:txBody>
          <a:bodyPr/>
          <a:lstStyle/>
          <a:p>
            <a:r>
              <a:rPr lang="en-US" dirty="0">
                <a:solidFill>
                  <a:schemeClr val="accent1">
                    <a:lumMod val="40000"/>
                    <a:lumOff val="60000"/>
                  </a:schemeClr>
                </a:solidFill>
              </a:rPr>
              <a:t>Arch </a:t>
            </a:r>
            <a:r>
              <a:rPr lang="en-US" dirty="0" smtClean="0">
                <a:solidFill>
                  <a:schemeClr val="accent1">
                    <a:lumMod val="40000"/>
                    <a:lumOff val="60000"/>
                  </a:schemeClr>
                </a:solidFill>
              </a:rPr>
              <a:t>Bridge</a:t>
            </a:r>
          </a:p>
          <a:p>
            <a:r>
              <a:rPr lang="en-US" dirty="0"/>
              <a:t>Suspension </a:t>
            </a:r>
            <a:r>
              <a:rPr lang="en-US" dirty="0" smtClean="0"/>
              <a:t>Bridge</a:t>
            </a:r>
          </a:p>
          <a:p>
            <a:r>
              <a:rPr lang="en-US" dirty="0"/>
              <a:t>Cable-stayed </a:t>
            </a:r>
            <a:r>
              <a:rPr lang="en-US" dirty="0" smtClean="0"/>
              <a:t>Bridge</a:t>
            </a:r>
          </a:p>
          <a:p>
            <a:r>
              <a:rPr lang="en-US" dirty="0"/>
              <a:t>Continuous </a:t>
            </a:r>
            <a:r>
              <a:rPr lang="en-US" dirty="0" smtClean="0"/>
              <a:t>Truss Bridge</a:t>
            </a:r>
            <a:endParaRPr lang="en-US" dirty="0"/>
          </a:p>
        </p:txBody>
      </p:sp>
      <p:pic>
        <p:nvPicPr>
          <p:cNvPr id="4" name="Picture 2" descr="http://yuchen.10588.com/wp-content/uploads/2009/11/3313423566_b38904869d_o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95322" y="1326752"/>
            <a:ext cx="7478713" cy="56090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File:Fredrikstad BridgeacrossGlomma0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4375" y="4573587"/>
            <a:ext cx="6629400" cy="4416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3622256"/>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593725" y="364254"/>
            <a:ext cx="11762080" cy="1417320"/>
          </a:xfrm>
        </p:spPr>
        <p:txBody>
          <a:bodyPr/>
          <a:lstStyle/>
          <a:p>
            <a:r>
              <a:rPr lang="en-US" dirty="0" smtClean="0"/>
              <a:t>Bridge Types</a:t>
            </a:r>
            <a:endParaRPr lang="en-US" dirty="0"/>
          </a:p>
        </p:txBody>
      </p:sp>
      <p:sp>
        <p:nvSpPr>
          <p:cNvPr id="7" name="Content Placeholder 2"/>
          <p:cNvSpPr>
            <a:spLocks noGrp="1"/>
          </p:cNvSpPr>
          <p:nvPr>
            <p:ph idx="1"/>
          </p:nvPr>
        </p:nvSpPr>
        <p:spPr>
          <a:xfrm>
            <a:off x="593725" y="2146491"/>
            <a:ext cx="11762080" cy="6699652"/>
          </a:xfrm>
        </p:spPr>
        <p:txBody>
          <a:bodyPr/>
          <a:lstStyle/>
          <a:p>
            <a:r>
              <a:rPr lang="en-US" dirty="0"/>
              <a:t>Arch </a:t>
            </a:r>
            <a:r>
              <a:rPr lang="en-US" dirty="0" smtClean="0"/>
              <a:t>Bridge</a:t>
            </a:r>
          </a:p>
          <a:p>
            <a:r>
              <a:rPr lang="en-US" dirty="0">
                <a:solidFill>
                  <a:schemeClr val="accent1">
                    <a:lumMod val="40000"/>
                    <a:lumOff val="60000"/>
                  </a:schemeClr>
                </a:solidFill>
              </a:rPr>
              <a:t>Suspension </a:t>
            </a:r>
            <a:r>
              <a:rPr lang="en-US" dirty="0" smtClean="0">
                <a:solidFill>
                  <a:schemeClr val="accent1">
                    <a:lumMod val="40000"/>
                    <a:lumOff val="60000"/>
                  </a:schemeClr>
                </a:solidFill>
              </a:rPr>
              <a:t>Bridge</a:t>
            </a:r>
          </a:p>
          <a:p>
            <a:r>
              <a:rPr lang="en-US" dirty="0"/>
              <a:t>Cable-stayed </a:t>
            </a:r>
            <a:r>
              <a:rPr lang="en-US" dirty="0" smtClean="0"/>
              <a:t>Bridge</a:t>
            </a:r>
          </a:p>
          <a:p>
            <a:r>
              <a:rPr lang="en-US" dirty="0"/>
              <a:t>Continuous </a:t>
            </a:r>
            <a:r>
              <a:rPr lang="en-US" dirty="0" smtClean="0"/>
              <a:t>Truss </a:t>
            </a:r>
            <a:r>
              <a:rPr lang="en-US" dirty="0"/>
              <a:t>Bridge</a:t>
            </a:r>
          </a:p>
        </p:txBody>
      </p:sp>
      <p:pic>
        <p:nvPicPr>
          <p:cNvPr id="4098" name="Picture 2" descr="汕头海湾大桥"/>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0775" y="1068387"/>
            <a:ext cx="6172200" cy="443627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ile:Bosphorus Bridge Nigh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5775" y="5792787"/>
            <a:ext cx="12149249" cy="3098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0868906"/>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93725" y="364254"/>
            <a:ext cx="11762080" cy="1417320"/>
          </a:xfrm>
        </p:spPr>
        <p:txBody>
          <a:bodyPr/>
          <a:lstStyle/>
          <a:p>
            <a:r>
              <a:rPr lang="en-US" dirty="0" smtClean="0"/>
              <a:t>Bridge Types</a:t>
            </a:r>
            <a:endParaRPr lang="en-US" dirty="0"/>
          </a:p>
        </p:txBody>
      </p:sp>
      <p:sp>
        <p:nvSpPr>
          <p:cNvPr id="5" name="Content Placeholder 2"/>
          <p:cNvSpPr>
            <a:spLocks noGrp="1"/>
          </p:cNvSpPr>
          <p:nvPr>
            <p:ph idx="1"/>
          </p:nvPr>
        </p:nvSpPr>
        <p:spPr>
          <a:xfrm>
            <a:off x="593725" y="2146491"/>
            <a:ext cx="11762080" cy="6699652"/>
          </a:xfrm>
        </p:spPr>
        <p:txBody>
          <a:bodyPr/>
          <a:lstStyle/>
          <a:p>
            <a:r>
              <a:rPr lang="en-US" dirty="0">
                <a:solidFill>
                  <a:schemeClr val="tx1"/>
                </a:solidFill>
              </a:rPr>
              <a:t>Arch </a:t>
            </a:r>
            <a:r>
              <a:rPr lang="en-US" dirty="0" smtClean="0">
                <a:solidFill>
                  <a:schemeClr val="tx1"/>
                </a:solidFill>
              </a:rPr>
              <a:t>Bridge</a:t>
            </a:r>
          </a:p>
          <a:p>
            <a:r>
              <a:rPr lang="en-US" dirty="0"/>
              <a:t>Suspension </a:t>
            </a:r>
            <a:r>
              <a:rPr lang="en-US" dirty="0" smtClean="0"/>
              <a:t>Bridge</a:t>
            </a:r>
          </a:p>
          <a:p>
            <a:r>
              <a:rPr lang="en-US" dirty="0">
                <a:solidFill>
                  <a:schemeClr val="accent1">
                    <a:lumMod val="40000"/>
                    <a:lumOff val="60000"/>
                  </a:schemeClr>
                </a:solidFill>
              </a:rPr>
              <a:t>Cable-stayed </a:t>
            </a:r>
            <a:r>
              <a:rPr lang="en-US" dirty="0" smtClean="0">
                <a:solidFill>
                  <a:schemeClr val="accent1">
                    <a:lumMod val="40000"/>
                    <a:lumOff val="60000"/>
                  </a:schemeClr>
                </a:solidFill>
              </a:rPr>
              <a:t>Bridge</a:t>
            </a:r>
          </a:p>
          <a:p>
            <a:r>
              <a:rPr lang="en-US" dirty="0"/>
              <a:t>Continuous </a:t>
            </a:r>
            <a:r>
              <a:rPr lang="en-US" dirty="0" smtClean="0"/>
              <a:t>Truss </a:t>
            </a:r>
            <a:r>
              <a:rPr lang="en-US" dirty="0"/>
              <a:t>Bridge</a:t>
            </a:r>
          </a:p>
        </p:txBody>
      </p:sp>
      <p:pic>
        <p:nvPicPr>
          <p:cNvPr id="6147" name="Picture 3" descr="C:\Users\huangt\Downloads\Bridge\Pictures\上海杨浦大桥,双塔双索面钢筋混凝土和钢叠合梁斜拉桥结构.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24775" y="211991"/>
            <a:ext cx="4908659" cy="69130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File:Rama VIII Bridge at nigh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1575" y="4285521"/>
            <a:ext cx="6477000" cy="4768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1468327"/>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93725" y="364254"/>
            <a:ext cx="11762080" cy="1417320"/>
          </a:xfrm>
        </p:spPr>
        <p:txBody>
          <a:bodyPr/>
          <a:lstStyle/>
          <a:p>
            <a:r>
              <a:rPr lang="en-US" dirty="0" smtClean="0"/>
              <a:t>Bridge Types &amp; Scope</a:t>
            </a:r>
            <a:endParaRPr lang="en-US" dirty="0"/>
          </a:p>
        </p:txBody>
      </p:sp>
      <p:sp>
        <p:nvSpPr>
          <p:cNvPr id="5" name="Content Placeholder 2"/>
          <p:cNvSpPr>
            <a:spLocks noGrp="1"/>
          </p:cNvSpPr>
          <p:nvPr>
            <p:ph idx="1"/>
          </p:nvPr>
        </p:nvSpPr>
        <p:spPr>
          <a:xfrm>
            <a:off x="593725" y="2146491"/>
            <a:ext cx="11762080" cy="6699652"/>
          </a:xfrm>
        </p:spPr>
        <p:txBody>
          <a:bodyPr/>
          <a:lstStyle/>
          <a:p>
            <a:r>
              <a:rPr lang="en-US" dirty="0">
                <a:solidFill>
                  <a:schemeClr val="tx1"/>
                </a:solidFill>
              </a:rPr>
              <a:t>Arch </a:t>
            </a:r>
            <a:r>
              <a:rPr lang="en-US" dirty="0" smtClean="0">
                <a:solidFill>
                  <a:schemeClr val="tx1"/>
                </a:solidFill>
              </a:rPr>
              <a:t>Bridge</a:t>
            </a:r>
          </a:p>
          <a:p>
            <a:r>
              <a:rPr lang="en-US" dirty="0"/>
              <a:t>Suspension </a:t>
            </a:r>
            <a:r>
              <a:rPr lang="en-US" dirty="0" smtClean="0"/>
              <a:t>Bridge</a:t>
            </a:r>
          </a:p>
          <a:p>
            <a:r>
              <a:rPr lang="en-US" dirty="0"/>
              <a:t>Cable-stayed </a:t>
            </a:r>
            <a:r>
              <a:rPr lang="en-US" dirty="0" smtClean="0"/>
              <a:t>Bridge</a:t>
            </a:r>
          </a:p>
          <a:p>
            <a:r>
              <a:rPr lang="en-US" dirty="0">
                <a:solidFill>
                  <a:schemeClr val="accent1">
                    <a:lumMod val="40000"/>
                    <a:lumOff val="60000"/>
                  </a:schemeClr>
                </a:solidFill>
              </a:rPr>
              <a:t>Continuous </a:t>
            </a:r>
            <a:r>
              <a:rPr lang="en-US" kern="1200" dirty="0" smtClean="0">
                <a:solidFill>
                  <a:schemeClr val="accent1">
                    <a:lumMod val="40000"/>
                    <a:lumOff val="60000"/>
                  </a:schemeClr>
                </a:solidFill>
              </a:rPr>
              <a:t>Truss</a:t>
            </a:r>
            <a:r>
              <a:rPr lang="en-US" kern="1200" dirty="0" smtClean="0">
                <a:solidFill>
                  <a:schemeClr val="tx1"/>
                </a:solidFill>
              </a:rPr>
              <a:t> </a:t>
            </a:r>
            <a:r>
              <a:rPr lang="en-US" dirty="0" smtClean="0">
                <a:solidFill>
                  <a:schemeClr val="accent1">
                    <a:lumMod val="40000"/>
                    <a:lumOff val="60000"/>
                  </a:schemeClr>
                </a:solidFill>
              </a:rPr>
              <a:t>Bridge</a:t>
            </a:r>
            <a:endParaRPr lang="en-US" dirty="0">
              <a:solidFill>
                <a:schemeClr val="accent1">
                  <a:lumMod val="40000"/>
                  <a:lumOff val="60000"/>
                </a:schemeClr>
              </a:solidFill>
            </a:endParaRPr>
          </a:p>
        </p:txBody>
      </p:sp>
      <p:pic>
        <p:nvPicPr>
          <p:cNvPr id="5122" name="Picture 2" descr="http://t1.gstatic.com/images?q=tbn:ANd9GcRumCg8koc93FBv5KqeUxbvI9t_Vz7gcXuND3VphEwU73JPuAXsq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96175" y="1041072"/>
            <a:ext cx="5106228" cy="3429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Users\huangt\Downloads\Bridge\Pictures\舟山跨海大桥.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1963" y="4725987"/>
            <a:ext cx="5970612" cy="4190284"/>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descr="C:\Users\huangt\Downloads\Bridge Reference\Pic\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3375" y="5082457"/>
            <a:ext cx="5198470" cy="3453529"/>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descr="C:\Users\huangt\Downloads\Bridge Reference\Pic\3.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4329" y="4390523"/>
            <a:ext cx="6985000" cy="4508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14375" y="3713301"/>
            <a:ext cx="7848600" cy="707886"/>
          </a:xfrm>
          <a:prstGeom prst="rect">
            <a:avLst/>
          </a:prstGeom>
          <a:noFill/>
          <a:ln>
            <a:noFill/>
          </a:ln>
        </p:spPr>
        <p:txBody>
          <a:bodyPr wrap="square" rtlCol="0">
            <a:spAutoFit/>
          </a:bodyPr>
          <a:lstStyle/>
          <a:p>
            <a:r>
              <a:rPr lang="en-US" sz="4000" dirty="0" smtClean="0">
                <a:solidFill>
                  <a:srgbClr val="FF0000"/>
                </a:solidFill>
              </a:rPr>
              <a:t>                                  ------  Scope</a:t>
            </a:r>
          </a:p>
        </p:txBody>
      </p:sp>
    </p:spTree>
    <p:extLst>
      <p:ext uri="{BB962C8B-B14F-4D97-AF65-F5344CB8AC3E}">
        <p14:creationId xmlns:p14="http://schemas.microsoft.com/office/powerpoint/2010/main" val="1605842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5">
                                            <p:txEl>
                                              <p:pRg st="3" end="3"/>
                                            </p:txEl>
                                          </p:spTgt>
                                        </p:tgtEl>
                                        <p:attrNameLst>
                                          <p:attrName>style.color</p:attrName>
                                        </p:attrNameLst>
                                      </p:cBhvr>
                                      <p:to>
                                        <p:clrVal>
                                          <a:schemeClr val="accent2"/>
                                        </p:clrVal>
                                      </p:to>
                                    </p:set>
                                    <p:set>
                                      <p:cBhvr>
                                        <p:cTn id="13" dur="500" fill="hold"/>
                                        <p:tgtEl>
                                          <p:spTgt spid="5">
                                            <p:txEl>
                                              <p:pRg st="3" end="3"/>
                                            </p:txEl>
                                          </p:spTgt>
                                        </p:tgtEl>
                                        <p:attrNameLst>
                                          <p:attrName>fillcolor</p:attrName>
                                        </p:attrNameLst>
                                      </p:cBhvr>
                                      <p:to>
                                        <p:clrVal>
                                          <a:schemeClr val="accent2"/>
                                        </p:clrVal>
                                      </p:to>
                                    </p:set>
                                    <p:set>
                                      <p:cBhvr>
                                        <p:cTn id="14" dur="500" fill="hold"/>
                                        <p:tgtEl>
                                          <p:spTgt spid="5">
                                            <p:txEl>
                                              <p:pRg st="3" end="3"/>
                                            </p:txEl>
                                          </p:spTgt>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design a </a:t>
            </a:r>
            <a:r>
              <a:rPr lang="en-US" dirty="0" smtClean="0"/>
              <a:t>bridge </a:t>
            </a:r>
            <a:endParaRPr lang="en-US" dirty="0"/>
          </a:p>
        </p:txBody>
      </p:sp>
      <p:sp>
        <p:nvSpPr>
          <p:cNvPr id="4" name="Rectangle 2"/>
          <p:cNvSpPr>
            <a:spLocks noChangeArrowheads="1"/>
          </p:cNvSpPr>
          <p:nvPr/>
        </p:nvSpPr>
        <p:spPr bwMode="auto">
          <a:xfrm>
            <a:off x="0" y="0"/>
            <a:ext cx="130111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2103674022"/>
              </p:ext>
            </p:extLst>
          </p:nvPr>
        </p:nvGraphicFramePr>
        <p:xfrm>
          <a:off x="2257425" y="1711891"/>
          <a:ext cx="7905750" cy="7174381"/>
        </p:xfrm>
        <a:graphic>
          <a:graphicData uri="http://schemas.openxmlformats.org/presentationml/2006/ole">
            <mc:AlternateContent xmlns:mc="http://schemas.openxmlformats.org/markup-compatibility/2006">
              <mc:Choice xmlns:v="urn:schemas-microsoft-com:vml" Requires="v">
                <p:oleObj spid="_x0000_s2160" r:id="rId4" imgW="4320895" imgH="3920947" progId="Visio.Drawing.11">
                  <p:embed/>
                </p:oleObj>
              </mc:Choice>
              <mc:Fallback>
                <p:oleObj r:id="rId4" imgW="4320895" imgH="3920947" progId="Visio.Drawing.11">
                  <p:embed/>
                  <p:pic>
                    <p:nvPicPr>
                      <p:cNvPr id="0" name="Picture 10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7425" y="1711891"/>
                        <a:ext cx="7905750" cy="71743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011665026"/>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design a bridge </a:t>
            </a:r>
          </a:p>
        </p:txBody>
      </p:sp>
      <p:sp>
        <p:nvSpPr>
          <p:cNvPr id="3" name="Content Placeholder 2"/>
          <p:cNvSpPr>
            <a:spLocks noGrp="1"/>
          </p:cNvSpPr>
          <p:nvPr>
            <p:ph idx="1"/>
          </p:nvPr>
        </p:nvSpPr>
        <p:spPr/>
        <p:txBody>
          <a:bodyPr/>
          <a:lstStyle/>
          <a:p>
            <a:r>
              <a:rPr lang="en-US" dirty="0" smtClean="0"/>
              <a:t>Cooperation between road engineer and bridge engineer</a:t>
            </a:r>
          </a:p>
          <a:p>
            <a:endParaRPr lang="en-US" dirty="0" smtClean="0"/>
          </a:p>
          <a:p>
            <a:r>
              <a:rPr lang="en-US" dirty="0" smtClean="0"/>
              <a:t>Step 1</a:t>
            </a:r>
          </a:p>
          <a:p>
            <a:endParaRPr lang="en-US" dirty="0"/>
          </a:p>
          <a:p>
            <a:endParaRPr lang="en-US" dirty="0"/>
          </a:p>
          <a:p>
            <a:r>
              <a:rPr lang="en-US" dirty="0" smtClean="0"/>
              <a:t>Step 2</a:t>
            </a:r>
          </a:p>
          <a:p>
            <a:endParaRPr lang="en-US" dirty="0"/>
          </a:p>
          <a:p>
            <a:endParaRPr lang="en-US" dirty="0" smtClean="0"/>
          </a:p>
          <a:p>
            <a:r>
              <a:rPr lang="en-US" dirty="0" smtClean="0"/>
              <a:t>Aim</a:t>
            </a:r>
          </a:p>
        </p:txBody>
      </p:sp>
      <p:sp>
        <p:nvSpPr>
          <p:cNvPr id="4" name="Rounded Rectangle 3"/>
          <p:cNvSpPr/>
          <p:nvPr/>
        </p:nvSpPr>
        <p:spPr bwMode="auto">
          <a:xfrm>
            <a:off x="2543175" y="3201987"/>
            <a:ext cx="3124200" cy="685800"/>
          </a:xfrm>
          <a:prstGeom prst="roundRect">
            <a:avLst/>
          </a:prstGeom>
          <a:solidFill>
            <a:srgbClr val="FFFF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smtClean="0">
                <a:ln>
                  <a:noFill/>
                </a:ln>
                <a:solidFill>
                  <a:srgbClr val="000000"/>
                </a:solidFill>
                <a:effectLst/>
                <a:latin typeface="Gill Sans" charset="0"/>
                <a:ea typeface="ヒラギノ角ゴ Pro W3" charset="0"/>
                <a:cs typeface="ヒラギノ角ゴ Pro W3" charset="0"/>
                <a:sym typeface="Gill Sans" charset="0"/>
              </a:rPr>
              <a:t>Design Bridge</a:t>
            </a:r>
          </a:p>
        </p:txBody>
      </p:sp>
      <p:sp>
        <p:nvSpPr>
          <p:cNvPr id="5" name="Rounded Rectangle 4"/>
          <p:cNvSpPr/>
          <p:nvPr/>
        </p:nvSpPr>
        <p:spPr bwMode="auto">
          <a:xfrm>
            <a:off x="2543175" y="4802187"/>
            <a:ext cx="3124200" cy="685800"/>
          </a:xfrm>
          <a:prstGeom prst="roundRect">
            <a:avLst/>
          </a:prstGeom>
          <a:solidFill>
            <a:srgbClr val="FFFF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smtClean="0">
                <a:ln>
                  <a:noFill/>
                </a:ln>
                <a:solidFill>
                  <a:srgbClr val="000000"/>
                </a:solidFill>
                <a:effectLst/>
                <a:latin typeface="Gill Sans" charset="0"/>
                <a:ea typeface="ヒラギノ角ゴ Pro W3" charset="0"/>
                <a:cs typeface="ヒラギノ角ゴ Pro W3" charset="0"/>
                <a:sym typeface="Gill Sans" charset="0"/>
              </a:rPr>
              <a:t>Design Road</a:t>
            </a:r>
          </a:p>
        </p:txBody>
      </p:sp>
      <p:sp>
        <p:nvSpPr>
          <p:cNvPr id="6" name="Rounded Rectangle 5"/>
          <p:cNvSpPr/>
          <p:nvPr/>
        </p:nvSpPr>
        <p:spPr bwMode="auto">
          <a:xfrm>
            <a:off x="2390775" y="6426720"/>
            <a:ext cx="3505200" cy="1219200"/>
          </a:xfrm>
          <a:prstGeom prst="roundRect">
            <a:avLst/>
          </a:prstGeom>
          <a:solidFill>
            <a:schemeClr val="accent1">
              <a:lumMod val="40000"/>
              <a:lumOff val="60000"/>
            </a:schemeClr>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smtClean="0">
                <a:ln>
                  <a:noFill/>
                </a:ln>
                <a:solidFill>
                  <a:srgbClr val="000000"/>
                </a:solidFill>
                <a:effectLst/>
                <a:latin typeface="Gill Sans" charset="0"/>
                <a:ea typeface="ヒラギノ角ゴ Pro W3" charset="0"/>
                <a:cs typeface="ヒラギノ角ゴ Pro W3" charset="0"/>
                <a:sym typeface="Gill Sans" charset="0"/>
              </a:rPr>
              <a:t>Save the construction cost</a:t>
            </a:r>
          </a:p>
        </p:txBody>
      </p:sp>
      <p:sp>
        <p:nvSpPr>
          <p:cNvPr id="8" name="Rounded Rectangle 7"/>
          <p:cNvSpPr/>
          <p:nvPr/>
        </p:nvSpPr>
        <p:spPr bwMode="auto">
          <a:xfrm>
            <a:off x="7419975" y="3201987"/>
            <a:ext cx="3124200" cy="685800"/>
          </a:xfrm>
          <a:prstGeom prst="roundRect">
            <a:avLst/>
          </a:prstGeom>
          <a:solidFill>
            <a:srgbClr val="FFFF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a:r>
              <a:rPr lang="en-US" sz="3200" dirty="0">
                <a:solidFill>
                  <a:srgbClr val="000000"/>
                </a:solidFill>
                <a:latin typeface="Gill Sans" charset="0"/>
                <a:ea typeface="ヒラギノ角ゴ Pro W3" charset="0"/>
                <a:cs typeface="ヒラギノ角ゴ Pro W3" charset="0"/>
                <a:sym typeface="Gill Sans" charset="0"/>
              </a:rPr>
              <a:t>Design Road</a:t>
            </a:r>
            <a:endParaRPr kumimoji="0" lang="en-US" sz="3200" b="0" i="0" u="none" strike="noStrike" cap="none" normalizeH="0" baseline="0" dirty="0" smtClean="0">
              <a:ln>
                <a:noFill/>
              </a:ln>
              <a:solidFill>
                <a:srgbClr val="000000"/>
              </a:solidFill>
              <a:effectLst/>
              <a:latin typeface="Gill Sans" charset="0"/>
              <a:ea typeface="ヒラギノ角ゴ Pro W3" charset="0"/>
              <a:cs typeface="ヒラギノ角ゴ Pro W3" charset="0"/>
              <a:sym typeface="Gill Sans" charset="0"/>
            </a:endParaRPr>
          </a:p>
        </p:txBody>
      </p:sp>
      <p:sp>
        <p:nvSpPr>
          <p:cNvPr id="9" name="Rounded Rectangle 8"/>
          <p:cNvSpPr/>
          <p:nvPr/>
        </p:nvSpPr>
        <p:spPr bwMode="auto">
          <a:xfrm>
            <a:off x="7419975" y="4802187"/>
            <a:ext cx="3124200" cy="685800"/>
          </a:xfrm>
          <a:prstGeom prst="roundRect">
            <a:avLst/>
          </a:prstGeom>
          <a:solidFill>
            <a:srgbClr val="FFFF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a:r>
              <a:rPr lang="en-US" sz="3200" dirty="0" smtClean="0">
                <a:solidFill>
                  <a:srgbClr val="000000"/>
                </a:solidFill>
                <a:latin typeface="Gill Sans" charset="0"/>
                <a:ea typeface="ヒラギノ角ゴ Pro W3" charset="0"/>
                <a:cs typeface="ヒラギノ角ゴ Pro W3" charset="0"/>
                <a:sym typeface="Gill Sans" charset="0"/>
              </a:rPr>
              <a:t>Design Bridge</a:t>
            </a:r>
            <a:endParaRPr kumimoji="0" lang="en-US" sz="3200" b="0" i="0" u="none" strike="noStrike" cap="none" normalizeH="0" baseline="0" dirty="0" smtClean="0">
              <a:ln>
                <a:noFill/>
              </a:ln>
              <a:solidFill>
                <a:srgbClr val="000000"/>
              </a:solidFill>
              <a:effectLst/>
              <a:latin typeface="Gill Sans" charset="0"/>
              <a:ea typeface="ヒラギノ角ゴ Pro W3" charset="0"/>
              <a:cs typeface="ヒラギノ角ゴ Pro W3" charset="0"/>
              <a:sym typeface="Gill Sans" charset="0"/>
            </a:endParaRPr>
          </a:p>
        </p:txBody>
      </p:sp>
      <p:sp>
        <p:nvSpPr>
          <p:cNvPr id="10" name="Rounded Rectangle 9"/>
          <p:cNvSpPr/>
          <p:nvPr/>
        </p:nvSpPr>
        <p:spPr bwMode="auto">
          <a:xfrm>
            <a:off x="7038975" y="6426720"/>
            <a:ext cx="4114800" cy="1219200"/>
          </a:xfrm>
          <a:prstGeom prst="roundRect">
            <a:avLst/>
          </a:prstGeom>
          <a:solidFill>
            <a:schemeClr val="accent1">
              <a:lumMod val="40000"/>
              <a:lumOff val="60000"/>
            </a:schemeClr>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a:r>
              <a:rPr lang="en-US" sz="3200" dirty="0" smtClean="0">
                <a:solidFill>
                  <a:schemeClr val="bg1"/>
                </a:solidFill>
              </a:rPr>
              <a:t>Enhance </a:t>
            </a:r>
            <a:r>
              <a:rPr lang="en-US" sz="3200" dirty="0">
                <a:solidFill>
                  <a:schemeClr val="bg1"/>
                </a:solidFill>
              </a:rPr>
              <a:t>driving </a:t>
            </a:r>
            <a:r>
              <a:rPr lang="en-US" sz="3200" dirty="0" smtClean="0">
                <a:solidFill>
                  <a:schemeClr val="bg1"/>
                </a:solidFill>
              </a:rPr>
              <a:t>comfort and security</a:t>
            </a:r>
            <a:endParaRPr kumimoji="0" lang="en-US" sz="3200" b="0" i="0" u="none" strike="noStrike" cap="none" normalizeH="0" baseline="0" dirty="0" smtClean="0">
              <a:ln>
                <a:noFill/>
              </a:ln>
              <a:solidFill>
                <a:schemeClr val="bg1"/>
              </a:solidFill>
              <a:effectLst/>
              <a:latin typeface="Gill Sans" charset="0"/>
              <a:ea typeface="ヒラギノ角ゴ Pro W3" charset="0"/>
              <a:cs typeface="ヒラギノ角ゴ Pro W3" charset="0"/>
              <a:sym typeface="Gill Sans" charset="0"/>
            </a:endParaRPr>
          </a:p>
        </p:txBody>
      </p:sp>
      <p:sp>
        <p:nvSpPr>
          <p:cNvPr id="11" name="Down Arrow 10"/>
          <p:cNvSpPr/>
          <p:nvPr/>
        </p:nvSpPr>
        <p:spPr bwMode="auto">
          <a:xfrm>
            <a:off x="3914775" y="3963987"/>
            <a:ext cx="381000" cy="762000"/>
          </a:xfrm>
          <a:prstGeom prst="downArrow">
            <a:avLst/>
          </a:prstGeom>
          <a:solidFill>
            <a:schemeClr val="tx1"/>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endParaRPr>
          </a:p>
        </p:txBody>
      </p:sp>
      <p:sp>
        <p:nvSpPr>
          <p:cNvPr id="12" name="Down Arrow 11"/>
          <p:cNvSpPr/>
          <p:nvPr/>
        </p:nvSpPr>
        <p:spPr bwMode="auto">
          <a:xfrm>
            <a:off x="8905875" y="3988320"/>
            <a:ext cx="381000" cy="762000"/>
          </a:xfrm>
          <a:prstGeom prst="downArrow">
            <a:avLst/>
          </a:prstGeom>
          <a:solidFill>
            <a:schemeClr val="tx1"/>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endParaRPr>
          </a:p>
        </p:txBody>
      </p:sp>
      <p:sp>
        <p:nvSpPr>
          <p:cNvPr id="13" name="Down Arrow 12"/>
          <p:cNvSpPr/>
          <p:nvPr/>
        </p:nvSpPr>
        <p:spPr bwMode="auto">
          <a:xfrm>
            <a:off x="3914775" y="5564187"/>
            <a:ext cx="381000" cy="762000"/>
          </a:xfrm>
          <a:prstGeom prst="downArrow">
            <a:avLst/>
          </a:prstGeom>
          <a:solidFill>
            <a:schemeClr val="tx1"/>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endParaRPr>
          </a:p>
        </p:txBody>
      </p:sp>
      <p:sp>
        <p:nvSpPr>
          <p:cNvPr id="14" name="Down Arrow 13"/>
          <p:cNvSpPr/>
          <p:nvPr/>
        </p:nvSpPr>
        <p:spPr bwMode="auto">
          <a:xfrm>
            <a:off x="8905875" y="5588520"/>
            <a:ext cx="381000" cy="762000"/>
          </a:xfrm>
          <a:prstGeom prst="downArrow">
            <a:avLst/>
          </a:prstGeom>
          <a:solidFill>
            <a:schemeClr val="tx1"/>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endParaRPr>
          </a:p>
        </p:txBody>
      </p:sp>
    </p:spTree>
    <p:extLst>
      <p:ext uri="{BB962C8B-B14F-4D97-AF65-F5344CB8AC3E}">
        <p14:creationId xmlns:p14="http://schemas.microsoft.com/office/powerpoint/2010/main" val="29435428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grpId="1" nodeType="clickEffect">
                                  <p:stCondLst>
                                    <p:cond delay="0"/>
                                  </p:stCondLst>
                                  <p:childTnLst>
                                    <p:animScale>
                                      <p:cBhvr>
                                        <p:cTn id="18" dur="2000" fill="hold"/>
                                        <p:tgtEl>
                                          <p:spTgt spid="1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0" grpId="1" animBg="1"/>
      <p:bldP spid="12"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圆角矩形 4"/>
          <p:cNvSpPr/>
          <p:nvPr/>
        </p:nvSpPr>
        <p:spPr>
          <a:xfrm>
            <a:off x="1047800" y="730423"/>
            <a:ext cx="5076775" cy="8262763"/>
          </a:xfrm>
          <a:prstGeom prst="roundRect">
            <a:avLst/>
          </a:prstGeom>
          <a:solidFill>
            <a:schemeClr val="accent5">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altLang="zh-CN" sz="3200" b="1" dirty="0" smtClean="0">
                <a:solidFill>
                  <a:srgbClr val="FF0000"/>
                </a:solidFill>
              </a:rPr>
              <a:t>Civil3D</a:t>
            </a:r>
          </a:p>
          <a:p>
            <a:r>
              <a:rPr lang="en-US" altLang="zh-CN" sz="2400" b="1" dirty="0" smtClean="0">
                <a:solidFill>
                  <a:srgbClr val="C00000"/>
                </a:solidFill>
              </a:rPr>
              <a:t>Modeling</a:t>
            </a:r>
          </a:p>
          <a:p>
            <a:endParaRPr lang="en-US" altLang="zh-CN" sz="2400" b="1" dirty="0">
              <a:solidFill>
                <a:srgbClr val="C00000"/>
              </a:solidFill>
            </a:endParaRPr>
          </a:p>
          <a:p>
            <a:endParaRPr lang="en-US" altLang="zh-CN" sz="2400" b="1" dirty="0" smtClean="0">
              <a:solidFill>
                <a:srgbClr val="C00000"/>
              </a:solidFill>
            </a:endParaRPr>
          </a:p>
          <a:p>
            <a:endParaRPr lang="en-US" altLang="zh-CN" sz="2400" b="1" dirty="0">
              <a:solidFill>
                <a:srgbClr val="C00000"/>
              </a:solidFill>
            </a:endParaRPr>
          </a:p>
          <a:p>
            <a:endParaRPr lang="en-US" altLang="zh-CN" sz="2400" b="1" dirty="0" smtClean="0">
              <a:solidFill>
                <a:srgbClr val="C00000"/>
              </a:solidFill>
            </a:endParaRPr>
          </a:p>
          <a:p>
            <a:endParaRPr lang="en-US" altLang="zh-CN" sz="2400" b="1" dirty="0">
              <a:solidFill>
                <a:srgbClr val="C00000"/>
              </a:solidFill>
            </a:endParaRPr>
          </a:p>
          <a:p>
            <a:endParaRPr lang="en-US" altLang="zh-CN" sz="2400" b="1" dirty="0" smtClean="0">
              <a:solidFill>
                <a:srgbClr val="C00000"/>
              </a:solidFill>
            </a:endParaRPr>
          </a:p>
          <a:p>
            <a:endParaRPr lang="en-US" altLang="zh-CN" sz="2400" b="1" dirty="0">
              <a:solidFill>
                <a:srgbClr val="C00000"/>
              </a:solidFill>
            </a:endParaRPr>
          </a:p>
          <a:p>
            <a:endParaRPr lang="en-US" altLang="zh-CN" sz="2400" b="1" dirty="0" smtClean="0">
              <a:solidFill>
                <a:srgbClr val="C00000"/>
              </a:solidFill>
            </a:endParaRPr>
          </a:p>
          <a:p>
            <a:endParaRPr lang="en-US" altLang="zh-CN" sz="2400" b="1" dirty="0">
              <a:solidFill>
                <a:srgbClr val="C00000"/>
              </a:solidFill>
            </a:endParaRPr>
          </a:p>
          <a:p>
            <a:endParaRPr lang="en-US" altLang="zh-CN" sz="2400" b="1" dirty="0" smtClean="0">
              <a:solidFill>
                <a:srgbClr val="C00000"/>
              </a:solidFill>
            </a:endParaRPr>
          </a:p>
          <a:p>
            <a:endParaRPr lang="en-US" altLang="zh-CN" sz="2400" b="1" dirty="0">
              <a:solidFill>
                <a:srgbClr val="C00000"/>
              </a:solidFill>
            </a:endParaRPr>
          </a:p>
          <a:p>
            <a:endParaRPr lang="en-US" altLang="zh-CN" sz="2400" b="1" dirty="0" smtClean="0">
              <a:solidFill>
                <a:srgbClr val="C00000"/>
              </a:solidFill>
            </a:endParaRPr>
          </a:p>
          <a:p>
            <a:endParaRPr lang="en-US" altLang="zh-CN" sz="2400" b="1" dirty="0">
              <a:solidFill>
                <a:srgbClr val="C00000"/>
              </a:solidFill>
            </a:endParaRPr>
          </a:p>
          <a:p>
            <a:endParaRPr lang="zh-CN" altLang="en-US" sz="2400" b="1" dirty="0">
              <a:solidFill>
                <a:srgbClr val="C00000"/>
              </a:solidFill>
            </a:endParaRPr>
          </a:p>
        </p:txBody>
      </p:sp>
      <p:sp>
        <p:nvSpPr>
          <p:cNvPr id="112" name="圆角矩形 6"/>
          <p:cNvSpPr/>
          <p:nvPr/>
        </p:nvSpPr>
        <p:spPr>
          <a:xfrm>
            <a:off x="3491856" y="803341"/>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2"/>
                </a:solidFill>
              </a:rPr>
              <a:t>Alignment</a:t>
            </a:r>
            <a:endParaRPr lang="zh-CN" altLang="en-US" dirty="0">
              <a:solidFill>
                <a:schemeClr val="bg2"/>
              </a:solidFill>
            </a:endParaRPr>
          </a:p>
        </p:txBody>
      </p:sp>
      <p:sp>
        <p:nvSpPr>
          <p:cNvPr id="113" name="圆角矩形 8"/>
          <p:cNvSpPr/>
          <p:nvPr/>
        </p:nvSpPr>
        <p:spPr>
          <a:xfrm>
            <a:off x="3491856" y="1793941"/>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2"/>
                </a:solidFill>
              </a:rPr>
              <a:t>Profile</a:t>
            </a:r>
            <a:endParaRPr lang="zh-CN" altLang="en-US" dirty="0">
              <a:solidFill>
                <a:schemeClr val="bg2"/>
              </a:solidFill>
            </a:endParaRPr>
          </a:p>
        </p:txBody>
      </p:sp>
      <p:sp>
        <p:nvSpPr>
          <p:cNvPr id="114" name="圆角矩形 10"/>
          <p:cNvSpPr/>
          <p:nvPr/>
        </p:nvSpPr>
        <p:spPr>
          <a:xfrm>
            <a:off x="3491856" y="2754424"/>
            <a:ext cx="1952606" cy="2123963"/>
          </a:xfrm>
          <a:prstGeom prst="roundRect">
            <a:avLst>
              <a:gd name="adj" fmla="val 6243"/>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2"/>
                </a:solidFill>
              </a:rPr>
              <a:t>Assembly</a:t>
            </a:r>
          </a:p>
          <a:p>
            <a:pPr algn="ctr"/>
            <a:endParaRPr lang="en-US" altLang="zh-CN" dirty="0" smtClean="0">
              <a:solidFill>
                <a:schemeClr val="tx1"/>
              </a:solidFill>
            </a:endParaRPr>
          </a:p>
          <a:p>
            <a:pPr algn="ctr"/>
            <a:endParaRPr lang="en-US" altLang="zh-CN" dirty="0">
              <a:solidFill>
                <a:schemeClr val="tx1"/>
              </a:solidFill>
            </a:endParaRPr>
          </a:p>
          <a:p>
            <a:pPr algn="ctr"/>
            <a:endParaRPr lang="en-US" altLang="zh-CN" dirty="0" smtClean="0">
              <a:solidFill>
                <a:schemeClr val="tx1"/>
              </a:solidFill>
            </a:endParaRPr>
          </a:p>
          <a:p>
            <a:pPr algn="ctr"/>
            <a:endParaRPr lang="en-US" altLang="zh-CN" dirty="0" smtClean="0">
              <a:solidFill>
                <a:schemeClr val="tx1"/>
              </a:solidFill>
            </a:endParaRPr>
          </a:p>
        </p:txBody>
      </p:sp>
      <p:sp>
        <p:nvSpPr>
          <p:cNvPr id="115" name="圆角矩形 12"/>
          <p:cNvSpPr/>
          <p:nvPr/>
        </p:nvSpPr>
        <p:spPr>
          <a:xfrm>
            <a:off x="3491856" y="3223916"/>
            <a:ext cx="1952606" cy="807281"/>
          </a:xfrm>
          <a:prstGeom prst="roundRect">
            <a:avLst/>
          </a:prstGeom>
          <a:solidFill>
            <a:srgbClr val="FFC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bg2"/>
                </a:solidFill>
              </a:rPr>
              <a:t>Bridge</a:t>
            </a:r>
          </a:p>
          <a:p>
            <a:pPr algn="ctr"/>
            <a:r>
              <a:rPr lang="en-US" altLang="zh-CN" dirty="0" smtClean="0">
                <a:solidFill>
                  <a:schemeClr val="bg2"/>
                </a:solidFill>
              </a:rPr>
              <a:t>Section</a:t>
            </a:r>
            <a:endParaRPr lang="zh-CN" altLang="en-US" dirty="0">
              <a:solidFill>
                <a:schemeClr val="bg2"/>
              </a:solidFill>
            </a:endParaRPr>
          </a:p>
        </p:txBody>
      </p:sp>
      <p:sp>
        <p:nvSpPr>
          <p:cNvPr id="116" name="圆角矩形 17"/>
          <p:cNvSpPr/>
          <p:nvPr/>
        </p:nvSpPr>
        <p:spPr>
          <a:xfrm>
            <a:off x="3491856" y="4062116"/>
            <a:ext cx="1952606" cy="807281"/>
          </a:xfrm>
          <a:prstGeom prst="roundRect">
            <a:avLst/>
          </a:prstGeom>
          <a:solidFill>
            <a:schemeClr val="accent6">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smtClean="0">
                <a:solidFill>
                  <a:schemeClr val="bg2"/>
                </a:solidFill>
              </a:rPr>
              <a:t>Road</a:t>
            </a:r>
          </a:p>
          <a:p>
            <a:pPr algn="ctr"/>
            <a:r>
              <a:rPr lang="en-US" altLang="zh-CN" dirty="0" smtClean="0">
                <a:solidFill>
                  <a:schemeClr val="bg2"/>
                </a:solidFill>
              </a:rPr>
              <a:t>Section</a:t>
            </a:r>
            <a:endParaRPr lang="zh-CN" altLang="en-US" dirty="0">
              <a:solidFill>
                <a:schemeClr val="bg2"/>
              </a:solidFill>
            </a:endParaRPr>
          </a:p>
        </p:txBody>
      </p:sp>
      <p:sp>
        <p:nvSpPr>
          <p:cNvPr id="117" name="圆角矩形 18"/>
          <p:cNvSpPr/>
          <p:nvPr/>
        </p:nvSpPr>
        <p:spPr>
          <a:xfrm>
            <a:off x="3491856" y="5259387"/>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2"/>
                </a:solidFill>
              </a:rPr>
              <a:t>Corridor </a:t>
            </a:r>
            <a:endParaRPr lang="zh-CN" altLang="en-US" dirty="0">
              <a:solidFill>
                <a:schemeClr val="bg2"/>
              </a:solidFill>
            </a:endParaRPr>
          </a:p>
        </p:txBody>
      </p:sp>
      <p:sp>
        <p:nvSpPr>
          <p:cNvPr id="118" name="圆角矩形 20"/>
          <p:cNvSpPr/>
          <p:nvPr/>
        </p:nvSpPr>
        <p:spPr>
          <a:xfrm>
            <a:off x="3491856" y="6213541"/>
            <a:ext cx="1952606" cy="56984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2"/>
                </a:solidFill>
              </a:rPr>
              <a:t>Intersection</a:t>
            </a:r>
            <a:endParaRPr lang="zh-CN" altLang="en-US" dirty="0">
              <a:solidFill>
                <a:schemeClr val="bg2"/>
              </a:solidFill>
            </a:endParaRPr>
          </a:p>
        </p:txBody>
      </p:sp>
      <p:sp>
        <p:nvSpPr>
          <p:cNvPr id="119" name="圆角矩形 23"/>
          <p:cNvSpPr/>
          <p:nvPr/>
        </p:nvSpPr>
        <p:spPr>
          <a:xfrm>
            <a:off x="3491856" y="7164387"/>
            <a:ext cx="1952606" cy="56984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2"/>
                </a:solidFill>
              </a:rPr>
              <a:t>Supports</a:t>
            </a:r>
            <a:endParaRPr lang="zh-CN" altLang="en-US" dirty="0">
              <a:solidFill>
                <a:schemeClr val="bg2"/>
              </a:solidFill>
            </a:endParaRPr>
          </a:p>
        </p:txBody>
      </p:sp>
      <p:sp>
        <p:nvSpPr>
          <p:cNvPr id="120" name="圆角矩形 24"/>
          <p:cNvSpPr/>
          <p:nvPr/>
        </p:nvSpPr>
        <p:spPr>
          <a:xfrm>
            <a:off x="3457575" y="8118541"/>
            <a:ext cx="1952606" cy="56984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2"/>
                </a:solidFill>
              </a:rPr>
              <a:t>Foundation</a:t>
            </a:r>
            <a:endParaRPr lang="zh-CN" altLang="en-US" dirty="0">
              <a:solidFill>
                <a:schemeClr val="bg2"/>
              </a:solidFill>
            </a:endParaRPr>
          </a:p>
        </p:txBody>
      </p:sp>
      <p:sp>
        <p:nvSpPr>
          <p:cNvPr id="121" name="下箭头 34"/>
          <p:cNvSpPr/>
          <p:nvPr/>
        </p:nvSpPr>
        <p:spPr>
          <a:xfrm>
            <a:off x="3995911" y="1386879"/>
            <a:ext cx="390521" cy="379897"/>
          </a:xfrm>
          <a:prstGeom prst="down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下箭头 35"/>
          <p:cNvSpPr/>
          <p:nvPr/>
        </p:nvSpPr>
        <p:spPr>
          <a:xfrm>
            <a:off x="3995911" y="2364890"/>
            <a:ext cx="390521" cy="379897"/>
          </a:xfrm>
          <a:prstGeom prst="down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下箭头 36"/>
          <p:cNvSpPr/>
          <p:nvPr/>
        </p:nvSpPr>
        <p:spPr>
          <a:xfrm>
            <a:off x="3995911" y="4879490"/>
            <a:ext cx="390521" cy="379897"/>
          </a:xfrm>
          <a:prstGeom prst="down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37"/>
          <p:cNvSpPr/>
          <p:nvPr/>
        </p:nvSpPr>
        <p:spPr>
          <a:xfrm>
            <a:off x="4008305" y="5829233"/>
            <a:ext cx="390521" cy="379897"/>
          </a:xfrm>
          <a:prstGeom prst="down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下箭头 38"/>
          <p:cNvSpPr/>
          <p:nvPr/>
        </p:nvSpPr>
        <p:spPr>
          <a:xfrm>
            <a:off x="3995911" y="6783387"/>
            <a:ext cx="390521" cy="379897"/>
          </a:xfrm>
          <a:prstGeom prst="down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下箭头 39"/>
          <p:cNvSpPr/>
          <p:nvPr/>
        </p:nvSpPr>
        <p:spPr>
          <a:xfrm>
            <a:off x="3995911" y="7719784"/>
            <a:ext cx="390521" cy="379897"/>
          </a:xfrm>
          <a:prstGeom prst="down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下箭头 40"/>
          <p:cNvSpPr/>
          <p:nvPr/>
        </p:nvSpPr>
        <p:spPr>
          <a:xfrm>
            <a:off x="4008306" y="8688387"/>
            <a:ext cx="390521" cy="379897"/>
          </a:xfrm>
          <a:prstGeom prst="down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1" name="Elbow Connector 130"/>
          <p:cNvCxnSpPr/>
          <p:nvPr/>
        </p:nvCxnSpPr>
        <p:spPr>
          <a:xfrm rot="10800000" flipH="1">
            <a:off x="3457575" y="7449310"/>
            <a:ext cx="34281" cy="954154"/>
          </a:xfrm>
          <a:prstGeom prst="bentConnector3">
            <a:avLst>
              <a:gd name="adj1" fmla="val -1662128"/>
            </a:avLst>
          </a:prstGeom>
          <a:ln w="38100" cmpd="sng">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133" name="Rounded Rectangle 132"/>
          <p:cNvSpPr/>
          <p:nvPr/>
        </p:nvSpPr>
        <p:spPr>
          <a:xfrm>
            <a:off x="2390775" y="2955716"/>
            <a:ext cx="1040216" cy="474871"/>
          </a:xfrm>
          <a:prstGeom prst="roundRect">
            <a:avLst>
              <a:gd name="adj" fmla="val 0"/>
            </a:avLst>
          </a:prstGeom>
          <a:solidFill>
            <a:schemeClr val="accent3">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solidFill>
                <a:hlinkClick r:id="rId3" action="ppaction://hlinkfile"/>
              </a:rPr>
              <a:t>SAC</a:t>
            </a:r>
            <a:endParaRPr lang="en-US" dirty="0">
              <a:solidFill>
                <a:schemeClr val="bg2"/>
              </a:solidFill>
            </a:endParaRPr>
          </a:p>
        </p:txBody>
      </p:sp>
      <p:cxnSp>
        <p:nvCxnSpPr>
          <p:cNvPr id="142" name="Elbow Connector 141"/>
          <p:cNvCxnSpPr>
            <a:stCxn id="120" idx="1"/>
            <a:endCxn id="115" idx="1"/>
          </p:cNvCxnSpPr>
          <p:nvPr/>
        </p:nvCxnSpPr>
        <p:spPr>
          <a:xfrm rot="10800000" flipH="1">
            <a:off x="3457574" y="3627558"/>
            <a:ext cx="34281" cy="4775907"/>
          </a:xfrm>
          <a:prstGeom prst="bentConnector3">
            <a:avLst>
              <a:gd name="adj1" fmla="val -4966477"/>
            </a:avLst>
          </a:prstGeom>
          <a:ln w="38100" cmpd="sng">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6" name="Elbow Connector 145"/>
          <p:cNvCxnSpPr/>
          <p:nvPr/>
        </p:nvCxnSpPr>
        <p:spPr>
          <a:xfrm rot="10800000">
            <a:off x="3521075" y="3627558"/>
            <a:ext cx="12700" cy="3821753"/>
          </a:xfrm>
          <a:prstGeom prst="bentConnector3">
            <a:avLst>
              <a:gd name="adj1" fmla="val 10182094"/>
            </a:avLst>
          </a:prstGeom>
          <a:ln w="38100" cmpd="sng">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50" name="Elbow Connector 149"/>
          <p:cNvCxnSpPr>
            <a:stCxn id="118" idx="1"/>
            <a:endCxn id="115" idx="1"/>
          </p:cNvCxnSpPr>
          <p:nvPr/>
        </p:nvCxnSpPr>
        <p:spPr>
          <a:xfrm rot="10800000">
            <a:off x="3491856" y="3627558"/>
            <a:ext cx="12700" cy="2870907"/>
          </a:xfrm>
          <a:prstGeom prst="bentConnector3">
            <a:avLst>
              <a:gd name="adj1" fmla="val 5776118"/>
            </a:avLst>
          </a:prstGeom>
          <a:ln w="38100" cmpd="sng">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155" name="圆角矩形 31"/>
          <p:cNvSpPr/>
          <p:nvPr/>
        </p:nvSpPr>
        <p:spPr>
          <a:xfrm>
            <a:off x="2910883" y="9069387"/>
            <a:ext cx="7171726" cy="534583"/>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FF00"/>
                </a:solidFill>
              </a:rPr>
              <a:t>Drawings &amp; Reports</a:t>
            </a:r>
            <a:endParaRPr lang="zh-CN" altLang="en-US" dirty="0" smtClean="0">
              <a:solidFill>
                <a:srgbClr val="FFFF00"/>
              </a:solidFill>
            </a:endParaRPr>
          </a:p>
        </p:txBody>
      </p:sp>
      <p:sp>
        <p:nvSpPr>
          <p:cNvPr id="179" name="圆角矩形 4"/>
          <p:cNvSpPr/>
          <p:nvPr/>
        </p:nvSpPr>
        <p:spPr>
          <a:xfrm>
            <a:off x="6962775" y="747005"/>
            <a:ext cx="5076775" cy="8262763"/>
          </a:xfrm>
          <a:prstGeom prst="roundRect">
            <a:avLst/>
          </a:prstGeom>
          <a:solidFill>
            <a:schemeClr val="accent5">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r"/>
            <a:r>
              <a:rPr lang="en-US" altLang="zh-CN" sz="2400" b="1" dirty="0">
                <a:solidFill>
                  <a:srgbClr val="C00000"/>
                </a:solidFill>
              </a:rPr>
              <a:t>Structure</a:t>
            </a:r>
          </a:p>
          <a:p>
            <a:pPr algn="r"/>
            <a:r>
              <a:rPr lang="en-US" altLang="zh-CN" sz="2400" b="1" dirty="0" smtClean="0">
                <a:solidFill>
                  <a:srgbClr val="C00000"/>
                </a:solidFill>
              </a:rPr>
              <a:t>Analysis</a:t>
            </a:r>
          </a:p>
          <a:p>
            <a:pPr algn="r"/>
            <a:r>
              <a:rPr lang="en-US" altLang="zh-CN" sz="2400" b="1" dirty="0" smtClean="0">
                <a:solidFill>
                  <a:srgbClr val="C00000"/>
                </a:solidFill>
              </a:rPr>
              <a:t>(RSA)</a:t>
            </a:r>
            <a:endParaRPr lang="en-US" altLang="zh-CN" sz="2400" b="1" dirty="0">
              <a:solidFill>
                <a:srgbClr val="C00000"/>
              </a:solidFill>
            </a:endParaRPr>
          </a:p>
          <a:p>
            <a:pPr algn="r"/>
            <a:r>
              <a:rPr lang="en-US" altLang="zh-CN" sz="2400" b="1" dirty="0" smtClean="0">
                <a:solidFill>
                  <a:srgbClr val="C00000"/>
                </a:solidFill>
              </a:rPr>
              <a:t>(RST)</a:t>
            </a:r>
          </a:p>
          <a:p>
            <a:pPr algn="r"/>
            <a:r>
              <a:rPr lang="en-US" altLang="zh-CN" sz="2400" b="1" dirty="0" smtClean="0">
                <a:solidFill>
                  <a:srgbClr val="C00000"/>
                </a:solidFill>
              </a:rPr>
              <a:t>(ASD)</a:t>
            </a:r>
            <a:endParaRPr lang="en-US" altLang="zh-CN" sz="2400" b="1" dirty="0">
              <a:solidFill>
                <a:srgbClr val="C00000"/>
              </a:solidFill>
            </a:endParaRPr>
          </a:p>
          <a:p>
            <a:pPr algn="r"/>
            <a:endParaRPr lang="en-US" altLang="zh-CN" sz="2400" b="1" dirty="0" smtClean="0">
              <a:solidFill>
                <a:srgbClr val="C00000"/>
              </a:solidFill>
            </a:endParaRPr>
          </a:p>
          <a:p>
            <a:pPr algn="r"/>
            <a:endParaRPr lang="en-US" altLang="zh-CN" sz="2400" b="1" dirty="0">
              <a:solidFill>
                <a:srgbClr val="C00000"/>
              </a:solidFill>
            </a:endParaRPr>
          </a:p>
          <a:p>
            <a:pPr algn="r"/>
            <a:endParaRPr lang="en-US" altLang="zh-CN" sz="2400" b="1" dirty="0" smtClean="0">
              <a:solidFill>
                <a:srgbClr val="C00000"/>
              </a:solidFill>
            </a:endParaRPr>
          </a:p>
          <a:p>
            <a:pPr algn="r"/>
            <a:endParaRPr lang="en-US" altLang="zh-CN" sz="2400" b="1" dirty="0">
              <a:solidFill>
                <a:srgbClr val="C00000"/>
              </a:solidFill>
            </a:endParaRPr>
          </a:p>
          <a:p>
            <a:pPr algn="r"/>
            <a:endParaRPr lang="zh-CN" altLang="en-US" sz="2400" b="1" dirty="0">
              <a:solidFill>
                <a:srgbClr val="C00000"/>
              </a:solidFill>
            </a:endParaRPr>
          </a:p>
        </p:txBody>
      </p:sp>
      <p:sp>
        <p:nvSpPr>
          <p:cNvPr id="198" name="矩形 2"/>
          <p:cNvSpPr/>
          <p:nvPr/>
        </p:nvSpPr>
        <p:spPr>
          <a:xfrm>
            <a:off x="7419431" y="1132204"/>
            <a:ext cx="4191544" cy="1536383"/>
          </a:xfrm>
          <a:prstGeom prst="rect">
            <a:avLst/>
          </a:prstGeom>
          <a:solidFill>
            <a:schemeClr val="accent4">
              <a:lumMod val="40000"/>
              <a:lumOff val="60000"/>
              <a:alpha val="5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Design </a:t>
            </a:r>
            <a:r>
              <a:rPr lang="en-US" altLang="zh-CN" dirty="0" smtClean="0">
                <a:solidFill>
                  <a:schemeClr val="tx1"/>
                </a:solidFill>
              </a:rPr>
              <a:t>conditions</a:t>
            </a:r>
          </a:p>
          <a:p>
            <a:pPr algn="ctr"/>
            <a:endParaRPr lang="en-US" altLang="zh-CN" dirty="0" smtClean="0">
              <a:solidFill>
                <a:schemeClr val="tx1"/>
              </a:solidFill>
            </a:endParaRPr>
          </a:p>
          <a:p>
            <a:pPr algn="ctr"/>
            <a:endParaRPr lang="en-US" altLang="zh-CN" dirty="0">
              <a:solidFill>
                <a:schemeClr val="tx1"/>
              </a:solidFill>
            </a:endParaRPr>
          </a:p>
          <a:p>
            <a:pPr algn="ctr"/>
            <a:endParaRPr lang="en-US" altLang="zh-CN" dirty="0" smtClean="0">
              <a:solidFill>
                <a:schemeClr val="tx1"/>
              </a:solidFill>
            </a:endParaRPr>
          </a:p>
        </p:txBody>
      </p:sp>
      <p:sp>
        <p:nvSpPr>
          <p:cNvPr id="199" name="矩形 28"/>
          <p:cNvSpPr/>
          <p:nvPr/>
        </p:nvSpPr>
        <p:spPr>
          <a:xfrm>
            <a:off x="7491439" y="1639336"/>
            <a:ext cx="1972408" cy="445486"/>
          </a:xfrm>
          <a:prstGeom prst="rect">
            <a:avLst/>
          </a:prstGeom>
          <a:solidFill>
            <a:schemeClr val="accent4">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Gravity load</a:t>
            </a:r>
            <a:endParaRPr lang="zh-CN" altLang="en-US" dirty="0"/>
          </a:p>
        </p:txBody>
      </p:sp>
      <p:sp>
        <p:nvSpPr>
          <p:cNvPr id="200" name="矩形 30"/>
          <p:cNvSpPr/>
          <p:nvPr/>
        </p:nvSpPr>
        <p:spPr>
          <a:xfrm>
            <a:off x="9553575" y="1639336"/>
            <a:ext cx="1972408" cy="445486"/>
          </a:xfrm>
          <a:prstGeom prst="rect">
            <a:avLst/>
          </a:prstGeom>
          <a:solidFill>
            <a:schemeClr val="accent4">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Wind load</a:t>
            </a:r>
            <a:endParaRPr lang="zh-CN" altLang="en-US" dirty="0"/>
          </a:p>
        </p:txBody>
      </p:sp>
      <p:sp>
        <p:nvSpPr>
          <p:cNvPr id="201" name="矩形 41"/>
          <p:cNvSpPr/>
          <p:nvPr/>
        </p:nvSpPr>
        <p:spPr>
          <a:xfrm>
            <a:off x="7491439" y="2143392"/>
            <a:ext cx="1972408" cy="445486"/>
          </a:xfrm>
          <a:prstGeom prst="rect">
            <a:avLst/>
          </a:prstGeom>
          <a:solidFill>
            <a:schemeClr val="accent4">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Shock</a:t>
            </a:r>
            <a:endParaRPr lang="zh-CN" altLang="en-US" dirty="0"/>
          </a:p>
        </p:txBody>
      </p:sp>
      <p:sp>
        <p:nvSpPr>
          <p:cNvPr id="202" name="矩形 42"/>
          <p:cNvSpPr/>
          <p:nvPr/>
        </p:nvSpPr>
        <p:spPr>
          <a:xfrm>
            <a:off x="9553575" y="2143392"/>
            <a:ext cx="1972408" cy="445486"/>
          </a:xfrm>
          <a:prstGeom prst="rect">
            <a:avLst/>
          </a:prstGeom>
          <a:solidFill>
            <a:schemeClr val="accent4">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Brake load</a:t>
            </a:r>
            <a:endParaRPr lang="zh-CN" altLang="en-US" dirty="0"/>
          </a:p>
        </p:txBody>
      </p:sp>
      <p:sp>
        <p:nvSpPr>
          <p:cNvPr id="203" name="矩形 50"/>
          <p:cNvSpPr/>
          <p:nvPr/>
        </p:nvSpPr>
        <p:spPr>
          <a:xfrm>
            <a:off x="7246049" y="2897187"/>
            <a:ext cx="2611782" cy="2514600"/>
          </a:xfrm>
          <a:prstGeom prst="rect">
            <a:avLst/>
          </a:prstGeom>
          <a:solidFill>
            <a:schemeClr val="accent4">
              <a:lumMod val="40000"/>
              <a:lumOff val="60000"/>
              <a:alpha val="5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Mechanics</a:t>
            </a:r>
          </a:p>
          <a:p>
            <a:pPr algn="ctr"/>
            <a:endParaRPr lang="en-US" altLang="zh-CN" dirty="0">
              <a:solidFill>
                <a:schemeClr val="tx1"/>
              </a:solidFill>
            </a:endParaRPr>
          </a:p>
          <a:p>
            <a:pPr algn="ctr"/>
            <a:endParaRPr lang="en-US" altLang="zh-CN" dirty="0"/>
          </a:p>
          <a:p>
            <a:pPr algn="ctr"/>
            <a:endParaRPr lang="en-US" altLang="zh-CN" dirty="0"/>
          </a:p>
          <a:p>
            <a:pPr algn="ctr"/>
            <a:endParaRPr lang="en-US" altLang="zh-CN" dirty="0"/>
          </a:p>
          <a:p>
            <a:pPr algn="ctr"/>
            <a:endParaRPr lang="en-US" altLang="zh-CN" dirty="0" smtClean="0"/>
          </a:p>
        </p:txBody>
      </p:sp>
      <p:sp>
        <p:nvSpPr>
          <p:cNvPr id="204" name="圆角矩形 51"/>
          <p:cNvSpPr/>
          <p:nvPr/>
        </p:nvSpPr>
        <p:spPr>
          <a:xfrm>
            <a:off x="7340459" y="3496542"/>
            <a:ext cx="2305252" cy="534583"/>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Compressive</a:t>
            </a:r>
            <a:endParaRPr lang="zh-CN" altLang="en-US" dirty="0"/>
          </a:p>
        </p:txBody>
      </p:sp>
      <p:sp>
        <p:nvSpPr>
          <p:cNvPr id="205" name="圆角矩形 52"/>
          <p:cNvSpPr/>
          <p:nvPr/>
        </p:nvSpPr>
        <p:spPr>
          <a:xfrm>
            <a:off x="7355311" y="4104959"/>
            <a:ext cx="2305252" cy="534583"/>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Bending</a:t>
            </a:r>
            <a:endParaRPr lang="zh-CN" altLang="en-US" dirty="0"/>
          </a:p>
        </p:txBody>
      </p:sp>
      <p:sp>
        <p:nvSpPr>
          <p:cNvPr id="206" name="圆角矩形 53"/>
          <p:cNvSpPr/>
          <p:nvPr/>
        </p:nvSpPr>
        <p:spPr>
          <a:xfrm>
            <a:off x="7375213" y="4714559"/>
            <a:ext cx="2305252" cy="534583"/>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Shearing</a:t>
            </a:r>
            <a:endParaRPr lang="zh-CN" altLang="en-US" dirty="0"/>
          </a:p>
        </p:txBody>
      </p:sp>
      <p:sp>
        <p:nvSpPr>
          <p:cNvPr id="207" name="矩形 54"/>
          <p:cNvSpPr/>
          <p:nvPr/>
        </p:nvSpPr>
        <p:spPr>
          <a:xfrm>
            <a:off x="7322793" y="5538434"/>
            <a:ext cx="2611782" cy="2997553"/>
          </a:xfrm>
          <a:prstGeom prst="rect">
            <a:avLst/>
          </a:prstGeom>
          <a:solidFill>
            <a:schemeClr val="accent4">
              <a:lumMod val="40000"/>
              <a:lumOff val="60000"/>
              <a:alpha val="5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Material</a:t>
            </a:r>
            <a:endParaRPr lang="en-US" altLang="zh-CN" dirty="0" smtClean="0">
              <a:solidFill>
                <a:schemeClr val="tx1"/>
              </a:solidFill>
            </a:endParaRPr>
          </a:p>
          <a:p>
            <a:pPr algn="ctr"/>
            <a:endParaRPr lang="en-US" altLang="zh-CN" dirty="0" smtClean="0">
              <a:solidFill>
                <a:schemeClr val="tx1"/>
              </a:solidFill>
            </a:endParaRPr>
          </a:p>
          <a:p>
            <a:pPr algn="ctr"/>
            <a:endParaRPr lang="en-US" altLang="zh-CN" dirty="0">
              <a:solidFill>
                <a:schemeClr val="tx1"/>
              </a:solidFill>
            </a:endParaRPr>
          </a:p>
          <a:p>
            <a:pPr algn="ctr"/>
            <a:endParaRPr lang="en-US" altLang="zh-CN" dirty="0" smtClean="0">
              <a:solidFill>
                <a:schemeClr val="tx1"/>
              </a:solidFill>
            </a:endParaRPr>
          </a:p>
          <a:p>
            <a:pPr algn="ctr"/>
            <a:endParaRPr lang="en-US" altLang="zh-CN" dirty="0">
              <a:solidFill>
                <a:schemeClr val="tx1"/>
              </a:solidFill>
            </a:endParaRPr>
          </a:p>
          <a:p>
            <a:pPr algn="ctr"/>
            <a:endParaRPr lang="en-US" altLang="zh-CN" dirty="0">
              <a:solidFill>
                <a:schemeClr val="tx1"/>
              </a:solidFill>
            </a:endParaRPr>
          </a:p>
          <a:p>
            <a:pPr algn="ctr"/>
            <a:endParaRPr lang="en-US" altLang="zh-CN" dirty="0" smtClean="0">
              <a:solidFill>
                <a:schemeClr val="tx1"/>
              </a:solidFill>
            </a:endParaRPr>
          </a:p>
        </p:txBody>
      </p:sp>
      <p:sp>
        <p:nvSpPr>
          <p:cNvPr id="208" name="圆角矩形 55"/>
          <p:cNvSpPr/>
          <p:nvPr/>
        </p:nvSpPr>
        <p:spPr>
          <a:xfrm>
            <a:off x="7417203" y="6211888"/>
            <a:ext cx="2305252" cy="59731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Steel</a:t>
            </a:r>
            <a:endParaRPr lang="zh-CN" altLang="en-US" dirty="0"/>
          </a:p>
        </p:txBody>
      </p:sp>
      <p:sp>
        <p:nvSpPr>
          <p:cNvPr id="209" name="圆角矩形 56"/>
          <p:cNvSpPr/>
          <p:nvPr/>
        </p:nvSpPr>
        <p:spPr>
          <a:xfrm>
            <a:off x="7432055" y="6863275"/>
            <a:ext cx="2305252" cy="796413"/>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Reinforced concrete</a:t>
            </a:r>
            <a:endParaRPr lang="zh-CN" altLang="en-US" dirty="0"/>
          </a:p>
        </p:txBody>
      </p:sp>
      <p:sp>
        <p:nvSpPr>
          <p:cNvPr id="210" name="圆角矩形 57"/>
          <p:cNvSpPr/>
          <p:nvPr/>
        </p:nvSpPr>
        <p:spPr>
          <a:xfrm>
            <a:off x="7451957" y="7701475"/>
            <a:ext cx="2305252" cy="796413"/>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t>PresTrussed</a:t>
            </a:r>
            <a:r>
              <a:rPr lang="en-US" altLang="zh-CN" dirty="0" smtClean="0"/>
              <a:t> </a:t>
            </a:r>
            <a:r>
              <a:rPr lang="en-US" altLang="zh-CN" dirty="0"/>
              <a:t>concrete</a:t>
            </a:r>
            <a:endParaRPr lang="zh-CN" altLang="en-US" dirty="0"/>
          </a:p>
        </p:txBody>
      </p:sp>
      <p:sp>
        <p:nvSpPr>
          <p:cNvPr id="211" name="矩形 58"/>
          <p:cNvSpPr/>
          <p:nvPr/>
        </p:nvSpPr>
        <p:spPr>
          <a:xfrm>
            <a:off x="10010775" y="6021387"/>
            <a:ext cx="1870792" cy="2514600"/>
          </a:xfrm>
          <a:prstGeom prst="rect">
            <a:avLst/>
          </a:prstGeom>
          <a:solidFill>
            <a:schemeClr val="accent4">
              <a:lumMod val="40000"/>
              <a:lumOff val="60000"/>
              <a:alpha val="5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Foundation </a:t>
            </a:r>
            <a:r>
              <a:rPr lang="en-US" altLang="zh-CN" dirty="0" smtClean="0">
                <a:solidFill>
                  <a:schemeClr val="tx1"/>
                </a:solidFill>
              </a:rPr>
              <a:t>design</a:t>
            </a:r>
          </a:p>
          <a:p>
            <a:pPr algn="ctr"/>
            <a:endParaRPr lang="en-US" altLang="zh-CN" dirty="0">
              <a:solidFill>
                <a:schemeClr val="tx1"/>
              </a:solidFill>
            </a:endParaRPr>
          </a:p>
          <a:p>
            <a:pPr algn="ctr"/>
            <a:endParaRPr lang="en-US" altLang="zh-CN" dirty="0" smtClean="0">
              <a:solidFill>
                <a:schemeClr val="tx1"/>
              </a:solidFill>
            </a:endParaRPr>
          </a:p>
          <a:p>
            <a:pPr algn="ctr"/>
            <a:endParaRPr lang="en-US" altLang="zh-CN" dirty="0">
              <a:solidFill>
                <a:schemeClr val="tx1"/>
              </a:solidFill>
            </a:endParaRPr>
          </a:p>
          <a:p>
            <a:pPr algn="ctr"/>
            <a:endParaRPr lang="en-US" altLang="zh-CN" dirty="0">
              <a:solidFill>
                <a:schemeClr val="tx1"/>
              </a:solidFill>
            </a:endParaRPr>
          </a:p>
        </p:txBody>
      </p:sp>
      <p:sp>
        <p:nvSpPr>
          <p:cNvPr id="212" name="圆角矩形 59"/>
          <p:cNvSpPr/>
          <p:nvPr/>
        </p:nvSpPr>
        <p:spPr>
          <a:xfrm>
            <a:off x="10067931" y="6884198"/>
            <a:ext cx="1682386" cy="356389"/>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213" name="圆角矩形 60"/>
          <p:cNvSpPr/>
          <p:nvPr/>
        </p:nvSpPr>
        <p:spPr>
          <a:xfrm>
            <a:off x="10076118" y="7316787"/>
            <a:ext cx="1682386" cy="356389"/>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214" name="圆角矩形 61"/>
          <p:cNvSpPr/>
          <p:nvPr/>
        </p:nvSpPr>
        <p:spPr>
          <a:xfrm>
            <a:off x="10076118" y="7722398"/>
            <a:ext cx="1682386" cy="356389"/>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215" name="圆角矩形 62"/>
          <p:cNvSpPr/>
          <p:nvPr/>
        </p:nvSpPr>
        <p:spPr>
          <a:xfrm>
            <a:off x="10082609" y="8154987"/>
            <a:ext cx="1682386" cy="356389"/>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218" name="左右箭头 66"/>
          <p:cNvSpPr/>
          <p:nvPr/>
        </p:nvSpPr>
        <p:spPr>
          <a:xfrm>
            <a:off x="5478884" y="3430587"/>
            <a:ext cx="1483891" cy="356389"/>
          </a:xfrm>
          <a:prstGeom prst="leftRight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左右箭头 66"/>
          <p:cNvSpPr/>
          <p:nvPr/>
        </p:nvSpPr>
        <p:spPr>
          <a:xfrm>
            <a:off x="5500635" y="7347316"/>
            <a:ext cx="1483891" cy="356389"/>
          </a:xfrm>
          <a:prstGeom prst="leftRight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左右箭头 66"/>
          <p:cNvSpPr/>
          <p:nvPr/>
        </p:nvSpPr>
        <p:spPr>
          <a:xfrm>
            <a:off x="5421165" y="8319693"/>
            <a:ext cx="1563361" cy="356389"/>
          </a:xfrm>
          <a:prstGeom prst="leftRight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下箭头 40"/>
          <p:cNvSpPr/>
          <p:nvPr/>
        </p:nvSpPr>
        <p:spPr>
          <a:xfrm>
            <a:off x="9149463" y="8688387"/>
            <a:ext cx="390521" cy="379897"/>
          </a:xfrm>
          <a:prstGeom prst="downArrow">
            <a:avLst/>
          </a:prstGeom>
          <a:solidFill>
            <a:schemeClr val="accent4">
              <a:lumMod val="40000"/>
              <a:lumOff val="6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Title 1"/>
          <p:cNvSpPr>
            <a:spLocks noGrp="1"/>
          </p:cNvSpPr>
          <p:nvPr>
            <p:ph type="title"/>
          </p:nvPr>
        </p:nvSpPr>
        <p:spPr>
          <a:xfrm>
            <a:off x="534695" y="77787"/>
            <a:ext cx="11762080" cy="622208"/>
          </a:xfrm>
        </p:spPr>
        <p:txBody>
          <a:bodyPr/>
          <a:lstStyle/>
          <a:p>
            <a:r>
              <a:rPr lang="en-US" dirty="0" smtClean="0"/>
              <a:t>Proposed Work Flow in Civil 3D</a:t>
            </a:r>
            <a:endParaRPr lang="en-US" dirty="0"/>
          </a:p>
        </p:txBody>
      </p:sp>
      <p:sp>
        <p:nvSpPr>
          <p:cNvPr id="2" name="Rounded Rectangle 1"/>
          <p:cNvSpPr/>
          <p:nvPr/>
        </p:nvSpPr>
        <p:spPr bwMode="auto">
          <a:xfrm>
            <a:off x="714375" y="4981850"/>
            <a:ext cx="2667000" cy="562460"/>
          </a:xfrm>
          <a:prstGeom prst="roundRect">
            <a:avLst/>
          </a:prstGeom>
          <a:solidFill>
            <a:schemeClr val="accent3">
              <a:lumMod val="20000"/>
              <a:lumOff val="80000"/>
            </a:schemeClr>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Gill Sans" charset="0"/>
                <a:ea typeface="ヒラギノ角ゴ Pro W3" charset="0"/>
                <a:cs typeface="ヒラギノ角ゴ Pro W3" charset="0"/>
                <a:sym typeface="Gill Sans" charset="0"/>
                <a:hlinkClick r:id="rId4" action="ppaction://hlinkfile"/>
              </a:rPr>
              <a:t>Work Flow Demo</a:t>
            </a:r>
            <a:endParaRPr kumimoji="0" lang="en-US" sz="2400" b="0" i="0" u="none" strike="noStrike" cap="none" normalizeH="0" baseline="0" dirty="0" smtClean="0">
              <a:ln>
                <a:noFill/>
              </a:ln>
              <a:solidFill>
                <a:srgbClr val="000000"/>
              </a:solidFill>
              <a:effectLst/>
              <a:latin typeface="Gill Sans" charset="0"/>
              <a:ea typeface="ヒラギノ角ゴ Pro W3" charset="0"/>
              <a:cs typeface="ヒラギノ角ゴ Pro W3" charset="0"/>
              <a:sym typeface="Gill Sans" charset="0"/>
            </a:endParaRPr>
          </a:p>
        </p:txBody>
      </p:sp>
    </p:spTree>
    <p:extLst>
      <p:ext uri="{BB962C8B-B14F-4D97-AF65-F5344CB8AC3E}">
        <p14:creationId xmlns:p14="http://schemas.microsoft.com/office/powerpoint/2010/main" val="26935724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ADSK_Dark">
  <a:themeElements>
    <a:clrScheme name="ADSK_COLORS">
      <a:dk1>
        <a:srgbClr val="000000"/>
      </a:dk1>
      <a:lt1>
        <a:srgbClr val="FFFFFF"/>
      </a:lt1>
      <a:dk2>
        <a:srgbClr val="000000"/>
      </a:dk2>
      <a:lt2>
        <a:srgbClr val="FFFFFF"/>
      </a:lt2>
      <a:accent1>
        <a:srgbClr val="FFAA00"/>
      </a:accent1>
      <a:accent2>
        <a:srgbClr val="EE5500"/>
      </a:accent2>
      <a:accent3>
        <a:srgbClr val="DD0000"/>
      </a:accent3>
      <a:accent4>
        <a:srgbClr val="004282"/>
      </a:accent4>
      <a:accent5>
        <a:srgbClr val="993388"/>
      </a:accent5>
      <a:accent6>
        <a:srgbClr val="118888"/>
      </a:accent6>
      <a:hlink>
        <a:srgbClr val="00B0F0"/>
      </a:hlink>
      <a:folHlink>
        <a:srgbClr val="993388"/>
      </a:folHlink>
    </a:clrScheme>
    <a:fontScheme name="ADSK_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defRPr>
        </a:defPPr>
      </a:lstStyle>
    </a:lnDef>
  </a:objectDefaults>
  <a:extraClrSchemeLst>
    <a:extraClrScheme>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ADSK_White">
  <a:themeElements>
    <a:clrScheme name="ADSK_COLORS">
      <a:dk1>
        <a:srgbClr val="000000"/>
      </a:dk1>
      <a:lt1>
        <a:srgbClr val="FFFFFF"/>
      </a:lt1>
      <a:dk2>
        <a:srgbClr val="000000"/>
      </a:dk2>
      <a:lt2>
        <a:srgbClr val="FFFFFF"/>
      </a:lt2>
      <a:accent1>
        <a:srgbClr val="DD0000"/>
      </a:accent1>
      <a:accent2>
        <a:srgbClr val="EE5500"/>
      </a:accent2>
      <a:accent3>
        <a:srgbClr val="FFAA00"/>
      </a:accent3>
      <a:accent4>
        <a:srgbClr val="004282"/>
      </a:accent4>
      <a:accent5>
        <a:srgbClr val="993388"/>
      </a:accent5>
      <a:accent6>
        <a:srgbClr val="118888"/>
      </a:accent6>
      <a:hlink>
        <a:srgbClr val="00B0F0"/>
      </a:hlink>
      <a:folHlink>
        <a:srgbClr val="993388"/>
      </a:folHlink>
    </a:clrScheme>
    <a:fontScheme name="ADSK_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defRPr>
        </a:defPPr>
      </a:lstStyle>
    </a:lnDef>
  </a:objectDefaults>
  <a:extraClrSchemeLst>
    <a:extraClrScheme>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ADSK_Black">
  <a:themeElements>
    <a:clrScheme name="ADSK_COLORS">
      <a:dk1>
        <a:srgbClr val="000000"/>
      </a:dk1>
      <a:lt1>
        <a:srgbClr val="FFFFFF"/>
      </a:lt1>
      <a:dk2>
        <a:srgbClr val="000000"/>
      </a:dk2>
      <a:lt2>
        <a:srgbClr val="FFFFFF"/>
      </a:lt2>
      <a:accent1>
        <a:srgbClr val="FFAA00"/>
      </a:accent1>
      <a:accent2>
        <a:srgbClr val="EE5500"/>
      </a:accent2>
      <a:accent3>
        <a:srgbClr val="DD0000"/>
      </a:accent3>
      <a:accent4>
        <a:srgbClr val="004282"/>
      </a:accent4>
      <a:accent5>
        <a:srgbClr val="993388"/>
      </a:accent5>
      <a:accent6>
        <a:srgbClr val="118888"/>
      </a:accent6>
      <a:hlink>
        <a:srgbClr val="00B0F0"/>
      </a:hlink>
      <a:folHlink>
        <a:srgbClr val="993388"/>
      </a:folHlink>
    </a:clrScheme>
    <a:fontScheme name="ADSK_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smtClean="0">
            <a:ln>
              <a:noFill/>
            </a:ln>
            <a:solidFill>
              <a:srgbClr val="000000"/>
            </a:solidFill>
            <a:effectLst/>
            <a:latin typeface="Gill Sans" charset="0"/>
            <a:ea typeface="ヒラギノ角ゴ Pro W3" charset="0"/>
            <a:cs typeface="ヒラギノ角ゴ Pro W3" charset="0"/>
            <a:sym typeface="Gill Sans" charset="0"/>
          </a:defRPr>
        </a:defPPr>
      </a:lstStyle>
    </a:lnDef>
  </a:objectDefaults>
  <a:extraClrSchemeLst>
    <a:extraClrScheme>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Functional_x0020_Area xmlns="ee014d33-f205-4a05-bc9b-54428b70ff87">3</Functional_x0020_Area>
    <Subfeature xmlns="ee014d33-f205-4a05-bc9b-54428b70ff87">1</Subfeature>
    <Doc_x0020_Status xmlns="ee014d33-f205-4a05-bc9b-54428b70ff87">Final</Doc_x0020_Status>
    <Feature xmlns="ee014d33-f205-4a05-bc9b-54428b70ff87">21</Feature>
    <Project xmlns="ee014d33-f205-4a05-bc9b-54428b70ff87">8</Project>
    <Doc_x0020_Type xmlns="ee014d33-f205-4a05-bc9b-54428b70ff87">17</Doc_x0020_Typ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3A99429DCF3D040AD18CBF19F0FB0E3" ma:contentTypeVersion="11" ma:contentTypeDescription="Create a new document." ma:contentTypeScope="" ma:versionID="f27c50add4ccf62f87061816e27a5dce">
  <xsd:schema xmlns:xsd="http://www.w3.org/2001/XMLSchema" xmlns:p="http://schemas.microsoft.com/office/2006/metadata/properties" xmlns:ns2="ee014d33-f205-4a05-bc9b-54428b70ff87" targetNamespace="http://schemas.microsoft.com/office/2006/metadata/properties" ma:root="true" ma:fieldsID="29f84b02b4e19e4da3ecd85774bade0d" ns2:_="">
    <xsd:import namespace="ee014d33-f205-4a05-bc9b-54428b70ff87"/>
    <xsd:element name="properties">
      <xsd:complexType>
        <xsd:sequence>
          <xsd:element name="documentManagement">
            <xsd:complexType>
              <xsd:all>
                <xsd:element ref="ns2:Project"/>
                <xsd:element ref="ns2:Feature"/>
                <xsd:element ref="ns2:Subfeature"/>
                <xsd:element ref="ns2:Doc_x0020_Type"/>
                <xsd:element ref="ns2:Doc_x0020_Status"/>
                <xsd:element ref="ns2:Functional_x0020_Area"/>
              </xsd:all>
            </xsd:complexType>
          </xsd:element>
        </xsd:sequence>
      </xsd:complexType>
    </xsd:element>
  </xsd:schema>
  <xsd:schema xmlns:xsd="http://www.w3.org/2001/XMLSchema" xmlns:dms="http://schemas.microsoft.com/office/2006/documentManagement/types" targetNamespace="ee014d33-f205-4a05-bc9b-54428b70ff87" elementFormDefault="qualified">
    <xsd:import namespace="http://schemas.microsoft.com/office/2006/documentManagement/types"/>
    <xsd:element name="Project" ma:index="2" ma:displayName="Project" ma:list="{9283f676-4f4a-42f6-a9bb-fd582b939ffd}" ma:internalName="Project" ma:showField="Title">
      <xsd:simpleType>
        <xsd:restriction base="dms:Lookup"/>
      </xsd:simpleType>
    </xsd:element>
    <xsd:element name="Feature" ma:index="3" ma:displayName="Feature" ma:list="{563b52c0-0661-4a31-a732-a3602178af21}" ma:internalName="Feature" ma:showField="Title">
      <xsd:simpleType>
        <xsd:restriction base="dms:Lookup"/>
      </xsd:simpleType>
    </xsd:element>
    <xsd:element name="Subfeature" ma:index="4" ma:displayName="Subfeature" ma:list="{75e66cb2-7221-4705-8eeb-4e22a1ae8138}" ma:internalName="Subfeature" ma:readOnly="false" ma:showField="Title">
      <xsd:simpleType>
        <xsd:restriction base="dms:Lookup"/>
      </xsd:simpleType>
    </xsd:element>
    <xsd:element name="Doc_x0020_Type" ma:index="5" ma:displayName="Doc Type" ma:list="{1cd72599-78c3-4a92-b864-81b1d3235a60}" ma:internalName="Doc_x0020_Type" ma:readOnly="false" ma:showField="Title">
      <xsd:simpleType>
        <xsd:restriction base="dms:Lookup"/>
      </xsd:simpleType>
    </xsd:element>
    <xsd:element name="Doc_x0020_Status" ma:index="6" ma:displayName="Doc Status" ma:default="Draft" ma:format="Dropdown" ma:internalName="Doc_x0020_Status">
      <xsd:simpleType>
        <xsd:restriction base="dms:Choice">
          <xsd:enumeration value="Draft"/>
          <xsd:enumeration value="Final"/>
          <xsd:enumeration value="Scoped"/>
          <xsd:enumeration value="N/A"/>
        </xsd:restriction>
      </xsd:simpleType>
    </xsd:element>
    <xsd:element name="Functional_x0020_Area" ma:index="13" ma:displayName="Functional Area" ma:list="{e605475f-2a1e-45d4-8957-f8ee63c6fc39}" ma:internalName="Functional_x0020_Area" ma:showField="Title">
      <xsd:simpleType>
        <xsd:restriction base="dms:Lookup"/>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ma:readOnly="tru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242C6963-0519-424B-98C3-89F870EB2222}">
  <ds:schemaRefs>
    <ds:schemaRef ds:uri="http://schemas.microsoft.com/sharepoint/v3/contenttype/forms"/>
  </ds:schemaRefs>
</ds:datastoreItem>
</file>

<file path=customXml/itemProps2.xml><?xml version="1.0" encoding="utf-8"?>
<ds:datastoreItem xmlns:ds="http://schemas.openxmlformats.org/officeDocument/2006/customXml" ds:itemID="{34C755C8-7118-41D3-B9EA-482D608FFBB1}">
  <ds:schemaRefs>
    <ds:schemaRef ds:uri="http://schemas.microsoft.com/office/2006/documentManagement/types"/>
    <ds:schemaRef ds:uri="ee014d33-f205-4a05-bc9b-54428b70ff87"/>
    <ds:schemaRef ds:uri="http://schemas.microsoft.com/office/2006/metadata/properties"/>
    <ds:schemaRef ds:uri="http://schemas.openxmlformats.org/package/2006/metadata/core-properties"/>
    <ds:schemaRef ds:uri="http://purl.org/dc/terms/"/>
    <ds:schemaRef ds:uri="http://www.w3.org/XML/1998/namespace"/>
    <ds:schemaRef ds:uri="http://purl.org/dc/dcmitype/"/>
    <ds:schemaRef ds:uri="http://purl.org/dc/elements/1.1/"/>
  </ds:schemaRefs>
</ds:datastoreItem>
</file>

<file path=customXml/itemProps3.xml><?xml version="1.0" encoding="utf-8"?>
<ds:datastoreItem xmlns:ds="http://schemas.openxmlformats.org/officeDocument/2006/customXml" ds:itemID="{F602DA55-3A6D-450F-A4C8-AA195AABEC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014d33-f205-4a05-bc9b-54428b70ff87"/>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
  <TotalTime>0</TotalTime>
  <Words>1342</Words>
  <Application>Microsoft Office PowerPoint</Application>
  <PresentationFormat>Custom</PresentationFormat>
  <Paragraphs>213</Paragraphs>
  <Slides>24</Slides>
  <Notes>22</Notes>
  <HiddenSlides>0</HiddenSlides>
  <MMClips>0</MMClips>
  <ScaleCrop>false</ScaleCrop>
  <HeadingPairs>
    <vt:vector size="6" baseType="variant">
      <vt:variant>
        <vt:lpstr>Theme</vt:lpstr>
      </vt:variant>
      <vt:variant>
        <vt:i4>3</vt:i4>
      </vt:variant>
      <vt:variant>
        <vt:lpstr>Embedded OLE Servers</vt:lpstr>
      </vt:variant>
      <vt:variant>
        <vt:i4>1</vt:i4>
      </vt:variant>
      <vt:variant>
        <vt:lpstr>Slide Titles</vt:lpstr>
      </vt:variant>
      <vt:variant>
        <vt:i4>24</vt:i4>
      </vt:variant>
    </vt:vector>
  </HeadingPairs>
  <TitlesOfParts>
    <vt:vector size="28" baseType="lpstr">
      <vt:lpstr>ADSK_Dark</vt:lpstr>
      <vt:lpstr>ADSK_White</vt:lpstr>
      <vt:lpstr>ADSK_Black</vt:lpstr>
      <vt:lpstr>Visio.Drawing.11</vt:lpstr>
      <vt:lpstr>Bridge Design in AutoCAD Civil 3D</vt:lpstr>
      <vt:lpstr>Agenda</vt:lpstr>
      <vt:lpstr>Bridge Types</vt:lpstr>
      <vt:lpstr>Bridge Types</vt:lpstr>
      <vt:lpstr>Bridge Types</vt:lpstr>
      <vt:lpstr>Bridge Types &amp; Scope</vt:lpstr>
      <vt:lpstr>How to design a bridge </vt:lpstr>
      <vt:lpstr>How to design a bridge </vt:lpstr>
      <vt:lpstr>Proposed Work Flow in Civil 3D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Product Portfolio</vt:lpstr>
      <vt:lpstr>Q &amp; 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Civil 3D Architecture</dc:title>
  <dc:subject>template, PowerPoint, presentation, corporate template</dc:subject>
  <dc:creator/>
  <cp:keywords>template, PowerPoint, presentation, corporate template</cp:keywords>
  <cp:lastModifiedBy/>
  <cp:revision>1</cp:revision>
  <dcterms:created xsi:type="dcterms:W3CDTF">2009-04-08T04:13:08Z</dcterms:created>
  <dcterms:modified xsi:type="dcterms:W3CDTF">2011-08-22T08:47:15Z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0x01010023A99429DCF3D040AD18CBF19F0FB0E3</vt:lpwstr>
  </property>
  <property fmtid="{D5CDD505-2E9C-101B-9397-08002B2CF9AE}" pid="3" name="Date Published">
    <vt:lpwstr>2010-01-14T03:00:00-05:00</vt:lpwstr>
  </property>
  <property fmtid="{D5CDD505-2E9C-101B-9397-08002B2CF9AE}" pid="4" name="Image">
    <vt:lpwstr/>
  </property>
  <property fmtid="{D5CDD505-2E9C-101B-9397-08002B2CF9AE}" pid="5" name="Business and Industry">
    <vt:lpwstr>AEC IM PLG</vt:lpwstr>
  </property>
  <property fmtid="{D5CDD505-2E9C-101B-9397-08002B2CF9AE}" pid="6" name="Category">
    <vt:lpwstr>Civil 3D Architecture</vt:lpwstr>
  </property>
  <property fmtid="{D5CDD505-2E9C-101B-9397-08002B2CF9AE}" pid="7" name="Media Description">
    <vt:lpwstr>Basic overview of C3D architecture</vt:lpwstr>
  </property>
</Properties>
</file>